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24.svg" ContentType="image/svg+xml"/>
  <Override PartName="/ppt/media/image26.svg" ContentType="image/svg+xml"/>
  <Override PartName="/ppt/media/image28.svg" ContentType="image/svg+xml"/>
  <Override PartName="/ppt/media/image3.svg" ContentType="image/svg+xml"/>
  <Override PartName="/ppt/media/image30.svg" ContentType="image/svg+xml"/>
  <Override PartName="/ppt/media/image32.svg" ContentType="image/svg+xml"/>
  <Override PartName="/ppt/media/image39.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34.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0"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9" Type="http://schemas.openxmlformats.org/officeDocument/2006/relationships/image" Target="../media/image13.svg"/><Relationship Id="rId8" Type="http://schemas.openxmlformats.org/officeDocument/2006/relationships/image" Target="../media/image12.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image" Target="../media/image17.svg"/><Relationship Id="rId2" Type="http://schemas.openxmlformats.org/officeDocument/2006/relationships/image" Target="../media/image16.png"/><Relationship Id="rId13" Type="http://schemas.openxmlformats.org/officeDocument/2006/relationships/slideLayout" Target="../slideLayouts/slideLayout7.xml"/><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0" Type="http://schemas.openxmlformats.org/officeDocument/2006/relationships/slideLayout" Target="../slideLayouts/slideLayout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0" Type="http://schemas.openxmlformats.org/officeDocument/2006/relationships/slideLayout" Target="../slideLayouts/slideLayout7.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image" Target="../media/image5.svg"/><Relationship Id="rId2" Type="http://schemas.openxmlformats.org/officeDocument/2006/relationships/image" Target="../media/image4.png"/><Relationship Id="rId16" Type="http://schemas.openxmlformats.org/officeDocument/2006/relationships/slideLayout" Target="../slideLayouts/slideLayout7.xml"/><Relationship Id="rId15" Type="http://schemas.openxmlformats.org/officeDocument/2006/relationships/image" Target="../media/image17.svg"/><Relationship Id="rId14" Type="http://schemas.openxmlformats.org/officeDocument/2006/relationships/image" Target="../media/image16.png"/><Relationship Id="rId13" Type="http://schemas.openxmlformats.org/officeDocument/2006/relationships/image" Target="../media/image15.svg"/><Relationship Id="rId12" Type="http://schemas.openxmlformats.org/officeDocument/2006/relationships/image" Target="../media/image14.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19.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9" Type="http://schemas.openxmlformats.org/officeDocument/2006/relationships/video" Target="../media/media1.mp4"/><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8" Type="http://schemas.openxmlformats.org/officeDocument/2006/relationships/slideLayout" Target="../slideLayouts/slideLayout7.xml"/><Relationship Id="rId17" Type="http://schemas.openxmlformats.org/officeDocument/2006/relationships/image" Target="../media/image22.jpeg"/><Relationship Id="rId16" Type="http://schemas.microsoft.com/office/2007/relationships/media" Target="../media/media3.mp4"/><Relationship Id="rId15" Type="http://schemas.openxmlformats.org/officeDocument/2006/relationships/video" Target="../media/media3.mp4"/><Relationship Id="rId14" Type="http://schemas.openxmlformats.org/officeDocument/2006/relationships/image" Target="../media/image21.jpeg"/><Relationship Id="rId13" Type="http://schemas.microsoft.com/office/2007/relationships/media" Target="../media/media2.mp4"/><Relationship Id="rId12" Type="http://schemas.openxmlformats.org/officeDocument/2006/relationships/video" Target="../media/media2.mp4"/><Relationship Id="rId11" Type="http://schemas.openxmlformats.org/officeDocument/2006/relationships/image" Target="../media/image20.jpeg"/><Relationship Id="rId10" Type="http://schemas.microsoft.com/office/2007/relationships/media" Target="../media/media1.mp4"/><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9" Type="http://schemas.openxmlformats.org/officeDocument/2006/relationships/slideLayout" Target="../slideLayouts/slideLayout7.xml"/><Relationship Id="rId18" Type="http://schemas.openxmlformats.org/officeDocument/2006/relationships/image" Target="../media/image32.svg"/><Relationship Id="rId17" Type="http://schemas.openxmlformats.org/officeDocument/2006/relationships/image" Target="../media/image31.png"/><Relationship Id="rId16" Type="http://schemas.openxmlformats.org/officeDocument/2006/relationships/image" Target="../media/image30.svg"/><Relationship Id="rId15" Type="http://schemas.openxmlformats.org/officeDocument/2006/relationships/image" Target="../media/image29.png"/><Relationship Id="rId14" Type="http://schemas.openxmlformats.org/officeDocument/2006/relationships/image" Target="../media/image28.svg"/><Relationship Id="rId13" Type="http://schemas.openxmlformats.org/officeDocument/2006/relationships/image" Target="../media/image27.png"/><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24.sv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svg"/><Relationship Id="rId7" Type="http://schemas.openxmlformats.org/officeDocument/2006/relationships/image" Target="../media/image1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7.sv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image" Target="../media/image5.svg"/><Relationship Id="rId2" Type="http://schemas.openxmlformats.org/officeDocument/2006/relationships/image" Target="../media/image4.png"/><Relationship Id="rId14" Type="http://schemas.openxmlformats.org/officeDocument/2006/relationships/slideLayout" Target="../slideLayouts/slideLayout7.xml"/><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image" Target="../media/image15.svg"/><Relationship Id="rId10"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8564919">
            <a:off x="4695547" y="-293041"/>
            <a:ext cx="1789723" cy="1731557"/>
          </a:xfrm>
          <a:custGeom>
            <a:avLst/>
            <a:gdLst/>
            <a:ahLst/>
            <a:cxnLst/>
            <a:rect l="l" t="t" r="r" b="b"/>
            <a:pathLst>
              <a:path w="1789723" h="1731557">
                <a:moveTo>
                  <a:pt x="0" y="0"/>
                </a:moveTo>
                <a:lnTo>
                  <a:pt x="1789723" y="0"/>
                </a:lnTo>
                <a:lnTo>
                  <a:pt x="1789723" y="1731557"/>
                </a:lnTo>
                <a:lnTo>
                  <a:pt x="0" y="1731557"/>
                </a:lnTo>
                <a:lnTo>
                  <a:pt x="0" y="0"/>
                </a:lnTo>
                <a:close/>
              </a:path>
            </a:pathLst>
          </a:custGeom>
          <a:blipFill>
            <a:blip r:embed="rId1"/>
            <a:stretch>
              <a:fillRect/>
            </a:stretch>
          </a:blipFill>
        </p:spPr>
      </p:sp>
      <p:sp>
        <p:nvSpPr>
          <p:cNvPr id="3" name="Freeform 3"/>
          <p:cNvSpPr/>
          <p:nvPr/>
        </p:nvSpPr>
        <p:spPr>
          <a:xfrm rot="10291955">
            <a:off x="977184" y="8189940"/>
            <a:ext cx="19326668" cy="10170659"/>
          </a:xfrm>
          <a:custGeom>
            <a:avLst/>
            <a:gdLst/>
            <a:ahLst/>
            <a:cxnLst/>
            <a:rect l="l" t="t" r="r" b="b"/>
            <a:pathLst>
              <a:path w="19326668" h="10170659">
                <a:moveTo>
                  <a:pt x="0" y="0"/>
                </a:moveTo>
                <a:lnTo>
                  <a:pt x="19326668" y="0"/>
                </a:lnTo>
                <a:lnTo>
                  <a:pt x="19326668" y="10170659"/>
                </a:lnTo>
                <a:lnTo>
                  <a:pt x="0" y="10170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308699">
            <a:off x="-4720285" y="-2465301"/>
            <a:ext cx="10966795" cy="5771276"/>
          </a:xfrm>
          <a:custGeom>
            <a:avLst/>
            <a:gdLst/>
            <a:ahLst/>
            <a:cxnLst/>
            <a:rect l="l" t="t" r="r" b="b"/>
            <a:pathLst>
              <a:path w="10966795" h="5771276">
                <a:moveTo>
                  <a:pt x="0" y="0"/>
                </a:moveTo>
                <a:lnTo>
                  <a:pt x="10966795" y="0"/>
                </a:lnTo>
                <a:lnTo>
                  <a:pt x="10966795" y="5771276"/>
                </a:lnTo>
                <a:lnTo>
                  <a:pt x="0" y="5771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291540">
            <a:off x="3856442" y="8248724"/>
            <a:ext cx="6521245" cy="3642490"/>
            <a:chOff x="0" y="0"/>
            <a:chExt cx="8694993" cy="4856653"/>
          </a:xfrm>
        </p:grpSpPr>
        <p:sp>
          <p:nvSpPr>
            <p:cNvPr id="6" name="Freeform 6"/>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8" name="Freeform 8"/>
          <p:cNvSpPr/>
          <p:nvPr/>
        </p:nvSpPr>
        <p:spPr>
          <a:xfrm rot="-2812200" flipH="1">
            <a:off x="12585019" y="5666741"/>
            <a:ext cx="3083573" cy="5366625"/>
          </a:xfrm>
          <a:custGeom>
            <a:avLst/>
            <a:gdLst/>
            <a:ahLst/>
            <a:cxnLst/>
            <a:rect l="l" t="t" r="r" b="b"/>
            <a:pathLst>
              <a:path w="3083573" h="5366625">
                <a:moveTo>
                  <a:pt x="3083573" y="0"/>
                </a:moveTo>
                <a:lnTo>
                  <a:pt x="0" y="0"/>
                </a:lnTo>
                <a:lnTo>
                  <a:pt x="0" y="5366625"/>
                </a:lnTo>
                <a:lnTo>
                  <a:pt x="3083573" y="5366625"/>
                </a:lnTo>
                <a:lnTo>
                  <a:pt x="3083573"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rot="-980355">
            <a:off x="15342830" y="7674629"/>
            <a:ext cx="6521245" cy="3642490"/>
            <a:chOff x="0" y="0"/>
            <a:chExt cx="8694993" cy="4856653"/>
          </a:xfrm>
        </p:grpSpPr>
        <p:sp>
          <p:nvSpPr>
            <p:cNvPr id="10" name="Freeform 10"/>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grpSp>
      <p:grpSp>
        <p:nvGrpSpPr>
          <p:cNvPr id="12" name="Group 12"/>
          <p:cNvGrpSpPr/>
          <p:nvPr/>
        </p:nvGrpSpPr>
        <p:grpSpPr>
          <a:xfrm rot="7539197">
            <a:off x="-1625958" y="-1400908"/>
            <a:ext cx="6521245" cy="3642490"/>
            <a:chOff x="0" y="0"/>
            <a:chExt cx="8694993" cy="4856653"/>
          </a:xfrm>
        </p:grpSpPr>
        <p:sp>
          <p:nvSpPr>
            <p:cNvPr id="13" name="Freeform 13"/>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15" name="Group 15"/>
          <p:cNvGrpSpPr/>
          <p:nvPr/>
        </p:nvGrpSpPr>
        <p:grpSpPr>
          <a:xfrm rot="0">
            <a:off x="6192855" y="6963791"/>
            <a:ext cx="3208520" cy="1882987"/>
            <a:chOff x="0" y="0"/>
            <a:chExt cx="845042" cy="495931"/>
          </a:xfrm>
        </p:grpSpPr>
        <p:sp>
          <p:nvSpPr>
            <p:cNvPr id="16" name="Freeform 16"/>
            <p:cNvSpPr/>
            <p:nvPr/>
          </p:nvSpPr>
          <p:spPr>
            <a:xfrm>
              <a:off x="0" y="0"/>
              <a:ext cx="845042" cy="495931"/>
            </a:xfrm>
            <a:custGeom>
              <a:avLst/>
              <a:gdLst/>
              <a:ahLst/>
              <a:cxnLst/>
              <a:rect l="l" t="t" r="r" b="b"/>
              <a:pathLst>
                <a:path w="845042" h="495931">
                  <a:moveTo>
                    <a:pt x="28955" y="0"/>
                  </a:moveTo>
                  <a:lnTo>
                    <a:pt x="816087" y="0"/>
                  </a:lnTo>
                  <a:cubicBezTo>
                    <a:pt x="832079" y="0"/>
                    <a:pt x="845042" y="12964"/>
                    <a:pt x="845042" y="28955"/>
                  </a:cubicBezTo>
                  <a:lnTo>
                    <a:pt x="845042" y="466976"/>
                  </a:lnTo>
                  <a:cubicBezTo>
                    <a:pt x="845042" y="474655"/>
                    <a:pt x="841992" y="482020"/>
                    <a:pt x="836562" y="487450"/>
                  </a:cubicBezTo>
                  <a:cubicBezTo>
                    <a:pt x="831131" y="492880"/>
                    <a:pt x="823767" y="495931"/>
                    <a:pt x="816087" y="495931"/>
                  </a:cubicBezTo>
                  <a:lnTo>
                    <a:pt x="28955" y="495931"/>
                  </a:lnTo>
                  <a:cubicBezTo>
                    <a:pt x="21276" y="495931"/>
                    <a:pt x="13911" y="492880"/>
                    <a:pt x="8481" y="487450"/>
                  </a:cubicBezTo>
                  <a:cubicBezTo>
                    <a:pt x="3051" y="482020"/>
                    <a:pt x="0" y="474655"/>
                    <a:pt x="0" y="466976"/>
                  </a:cubicBezTo>
                  <a:lnTo>
                    <a:pt x="0" y="28955"/>
                  </a:lnTo>
                  <a:cubicBezTo>
                    <a:pt x="0" y="21276"/>
                    <a:pt x="3051" y="13911"/>
                    <a:pt x="8481" y="8481"/>
                  </a:cubicBezTo>
                  <a:cubicBezTo>
                    <a:pt x="13911" y="3051"/>
                    <a:pt x="21276" y="0"/>
                    <a:pt x="28955" y="0"/>
                  </a:cubicBezTo>
                  <a:close/>
                </a:path>
              </a:pathLst>
            </a:custGeom>
            <a:solidFill>
              <a:srgbClr val="E3D8D4"/>
            </a:solidFill>
            <a:ln cap="sq">
              <a:noFill/>
              <a:prstDash val="solid"/>
              <a:miter/>
            </a:ln>
          </p:spPr>
        </p:sp>
        <p:sp>
          <p:nvSpPr>
            <p:cNvPr id="17" name="TextBox 17"/>
            <p:cNvSpPr txBox="1"/>
            <p:nvPr/>
          </p:nvSpPr>
          <p:spPr>
            <a:xfrm>
              <a:off x="0" y="-28575"/>
              <a:ext cx="845042" cy="524506"/>
            </a:xfrm>
            <a:prstGeom prst="rect">
              <a:avLst/>
            </a:prstGeom>
          </p:spPr>
          <p:txBody>
            <a:bodyPr lIns="50800" tIns="50800" rIns="50800" bIns="50800" rtlCol="0" anchor="ctr"/>
            <a:lstStyle/>
            <a:p>
              <a:pPr marL="0" lvl="0" indent="0" algn="ctr">
                <a:lnSpc>
                  <a:spcPts val="2800"/>
                </a:lnSpc>
                <a:spcBef>
                  <a:spcPct val="0"/>
                </a:spcBef>
              </a:pPr>
            </a:p>
          </p:txBody>
        </p:sp>
      </p:grpSp>
      <p:grpSp>
        <p:nvGrpSpPr>
          <p:cNvPr id="18" name="Group 18"/>
          <p:cNvGrpSpPr/>
          <p:nvPr/>
        </p:nvGrpSpPr>
        <p:grpSpPr>
          <a:xfrm rot="0">
            <a:off x="2265332" y="6963791"/>
            <a:ext cx="3208520" cy="1882987"/>
            <a:chOff x="0" y="0"/>
            <a:chExt cx="845042" cy="495931"/>
          </a:xfrm>
        </p:grpSpPr>
        <p:sp>
          <p:nvSpPr>
            <p:cNvPr id="19" name="Freeform 19"/>
            <p:cNvSpPr/>
            <p:nvPr/>
          </p:nvSpPr>
          <p:spPr>
            <a:xfrm>
              <a:off x="0" y="0"/>
              <a:ext cx="845042" cy="495931"/>
            </a:xfrm>
            <a:custGeom>
              <a:avLst/>
              <a:gdLst/>
              <a:ahLst/>
              <a:cxnLst/>
              <a:rect l="l" t="t" r="r" b="b"/>
              <a:pathLst>
                <a:path w="845042" h="495931">
                  <a:moveTo>
                    <a:pt x="28955" y="0"/>
                  </a:moveTo>
                  <a:lnTo>
                    <a:pt x="816087" y="0"/>
                  </a:lnTo>
                  <a:cubicBezTo>
                    <a:pt x="832079" y="0"/>
                    <a:pt x="845042" y="12964"/>
                    <a:pt x="845042" y="28955"/>
                  </a:cubicBezTo>
                  <a:lnTo>
                    <a:pt x="845042" y="466976"/>
                  </a:lnTo>
                  <a:cubicBezTo>
                    <a:pt x="845042" y="474655"/>
                    <a:pt x="841992" y="482020"/>
                    <a:pt x="836562" y="487450"/>
                  </a:cubicBezTo>
                  <a:cubicBezTo>
                    <a:pt x="831131" y="492880"/>
                    <a:pt x="823767" y="495931"/>
                    <a:pt x="816087" y="495931"/>
                  </a:cubicBezTo>
                  <a:lnTo>
                    <a:pt x="28955" y="495931"/>
                  </a:lnTo>
                  <a:cubicBezTo>
                    <a:pt x="21276" y="495931"/>
                    <a:pt x="13911" y="492880"/>
                    <a:pt x="8481" y="487450"/>
                  </a:cubicBezTo>
                  <a:cubicBezTo>
                    <a:pt x="3051" y="482020"/>
                    <a:pt x="0" y="474655"/>
                    <a:pt x="0" y="466976"/>
                  </a:cubicBezTo>
                  <a:lnTo>
                    <a:pt x="0" y="28955"/>
                  </a:lnTo>
                  <a:cubicBezTo>
                    <a:pt x="0" y="21276"/>
                    <a:pt x="3051" y="13911"/>
                    <a:pt x="8481" y="8481"/>
                  </a:cubicBezTo>
                  <a:cubicBezTo>
                    <a:pt x="13911" y="3051"/>
                    <a:pt x="21276" y="0"/>
                    <a:pt x="28955" y="0"/>
                  </a:cubicBezTo>
                  <a:close/>
                </a:path>
              </a:pathLst>
            </a:custGeom>
            <a:solidFill>
              <a:srgbClr val="E3D8D4"/>
            </a:solidFill>
          </p:spPr>
        </p:sp>
        <p:sp>
          <p:nvSpPr>
            <p:cNvPr id="20" name="TextBox 20"/>
            <p:cNvSpPr txBox="1"/>
            <p:nvPr/>
          </p:nvSpPr>
          <p:spPr>
            <a:xfrm>
              <a:off x="0" y="-28575"/>
              <a:ext cx="845042" cy="524506"/>
            </a:xfrm>
            <a:prstGeom prst="rect">
              <a:avLst/>
            </a:prstGeom>
          </p:spPr>
          <p:txBody>
            <a:bodyPr lIns="50800" tIns="50800" rIns="50800" bIns="50800" rtlCol="0" anchor="ctr"/>
            <a:lstStyle/>
            <a:p>
              <a:pPr algn="ctr">
                <a:lnSpc>
                  <a:spcPts val="2800"/>
                </a:lnSpc>
              </a:pPr>
            </a:p>
          </p:txBody>
        </p:sp>
      </p:grpSp>
      <p:sp>
        <p:nvSpPr>
          <p:cNvPr id="21" name="Freeform 21"/>
          <p:cNvSpPr/>
          <p:nvPr/>
        </p:nvSpPr>
        <p:spPr>
          <a:xfrm rot="6894739">
            <a:off x="7343057" y="-1629129"/>
            <a:ext cx="1981485" cy="3901201"/>
          </a:xfrm>
          <a:custGeom>
            <a:avLst/>
            <a:gdLst/>
            <a:ahLst/>
            <a:cxnLst/>
            <a:rect l="l" t="t" r="r" b="b"/>
            <a:pathLst>
              <a:path w="1981485" h="3901201">
                <a:moveTo>
                  <a:pt x="0" y="0"/>
                </a:moveTo>
                <a:lnTo>
                  <a:pt x="1981485" y="0"/>
                </a:lnTo>
                <a:lnTo>
                  <a:pt x="1981485" y="3901201"/>
                </a:lnTo>
                <a:lnTo>
                  <a:pt x="0" y="3901201"/>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22" name="Freeform 22"/>
          <p:cNvSpPr/>
          <p:nvPr/>
        </p:nvSpPr>
        <p:spPr>
          <a:xfrm rot="-10345616">
            <a:off x="15518361" y="-1008804"/>
            <a:ext cx="6170182" cy="3817800"/>
          </a:xfrm>
          <a:custGeom>
            <a:avLst/>
            <a:gdLst/>
            <a:ahLst/>
            <a:cxnLst/>
            <a:rect l="l" t="t" r="r" b="b"/>
            <a:pathLst>
              <a:path w="6170182" h="3817800">
                <a:moveTo>
                  <a:pt x="0" y="0"/>
                </a:moveTo>
                <a:lnTo>
                  <a:pt x="6170182" y="0"/>
                </a:lnTo>
                <a:lnTo>
                  <a:pt x="6170182" y="3817800"/>
                </a:lnTo>
                <a:lnTo>
                  <a:pt x="0" y="3817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TextBox 23"/>
          <p:cNvSpPr txBox="1"/>
          <p:nvPr/>
        </p:nvSpPr>
        <p:spPr>
          <a:xfrm>
            <a:off x="6415352" y="7307100"/>
            <a:ext cx="2763527" cy="381000"/>
          </a:xfrm>
          <a:prstGeom prst="rect">
            <a:avLst/>
          </a:prstGeom>
        </p:spPr>
        <p:txBody>
          <a:bodyPr lIns="0" tIns="0" rIns="0" bIns="0" rtlCol="0" anchor="t">
            <a:spAutoFit/>
          </a:bodyPr>
          <a:lstStyle/>
          <a:p>
            <a:pPr marL="0" lvl="0" indent="0" algn="ctr">
              <a:lnSpc>
                <a:spcPts val="3035"/>
              </a:lnSpc>
              <a:spcBef>
                <a:spcPct val="0"/>
              </a:spcBef>
            </a:pPr>
            <a:r>
              <a:rPr lang="en-US" sz="2530" spc="0">
                <a:solidFill>
                  <a:srgbClr val="34455F"/>
                </a:solidFill>
                <a:ea typeface="思源黑体 1 Medium" panose="020B0600000000000000" charset="-122"/>
              </a:rPr>
              <a:t>指导老师：邓浩</a:t>
            </a:r>
            <a:endParaRPr lang="en-US" sz="2530" spc="0">
              <a:solidFill>
                <a:srgbClr val="34455F"/>
              </a:solidFill>
              <a:ea typeface="思源黑体 1 Medium" panose="020B0600000000000000" charset="-122"/>
            </a:endParaRPr>
          </a:p>
        </p:txBody>
      </p:sp>
      <p:sp>
        <p:nvSpPr>
          <p:cNvPr id="24" name="TextBox 24"/>
          <p:cNvSpPr txBox="1"/>
          <p:nvPr/>
        </p:nvSpPr>
        <p:spPr>
          <a:xfrm>
            <a:off x="2559408" y="7307100"/>
            <a:ext cx="2620367" cy="1143000"/>
          </a:xfrm>
          <a:prstGeom prst="rect">
            <a:avLst/>
          </a:prstGeom>
        </p:spPr>
        <p:txBody>
          <a:bodyPr lIns="0" tIns="0" rIns="0" bIns="0" rtlCol="0" anchor="t">
            <a:spAutoFit/>
          </a:bodyPr>
          <a:lstStyle/>
          <a:p>
            <a:pPr algn="ctr">
              <a:lnSpc>
                <a:spcPts val="3035"/>
              </a:lnSpc>
            </a:pPr>
            <a:r>
              <a:rPr lang="en-US" sz="2530">
                <a:solidFill>
                  <a:srgbClr val="34455F"/>
                </a:solidFill>
                <a:ea typeface="思源黑体 1 Medium" panose="020B0600000000000000" charset="-122"/>
              </a:rPr>
              <a:t>汇报人</a:t>
            </a:r>
            <a:endParaRPr lang="en-US" sz="2530">
              <a:solidFill>
                <a:srgbClr val="34455F"/>
              </a:solidFill>
              <a:ea typeface="思源黑体 1 Medium" panose="020B0600000000000000" charset="-122"/>
            </a:endParaRPr>
          </a:p>
          <a:p>
            <a:pPr algn="ctr">
              <a:lnSpc>
                <a:spcPts val="3035"/>
              </a:lnSpc>
            </a:pPr>
            <a:r>
              <a:rPr lang="en-US" sz="2530">
                <a:solidFill>
                  <a:srgbClr val="34455F"/>
                </a:solidFill>
                <a:latin typeface="思源黑体 1 Medium" panose="020B0600000000000000" charset="-122"/>
                <a:ea typeface="思源黑体 1 Medium" panose="020B0600000000000000" charset="-122"/>
              </a:rPr>
              <a:t>2251306陈语妍</a:t>
            </a:r>
            <a:endParaRPr lang="en-US" sz="2530">
              <a:solidFill>
                <a:srgbClr val="34455F"/>
              </a:solidFill>
              <a:latin typeface="思源黑体 1 Medium" panose="020B0600000000000000" charset="-122"/>
              <a:ea typeface="思源黑体 1 Medium" panose="020B0600000000000000" charset="-122"/>
            </a:endParaRPr>
          </a:p>
          <a:p>
            <a:pPr algn="ctr">
              <a:lnSpc>
                <a:spcPts val="3035"/>
              </a:lnSpc>
            </a:pPr>
            <a:r>
              <a:rPr lang="en-US" sz="2530" spc="0">
                <a:solidFill>
                  <a:srgbClr val="34455F"/>
                </a:solidFill>
                <a:latin typeface="思源黑体 1 Medium" panose="020B0600000000000000" charset="-122"/>
                <a:ea typeface="思源黑体 1 Medium" panose="020B0600000000000000" charset="-122"/>
              </a:rPr>
              <a:t>2054099叶洁颖</a:t>
            </a:r>
            <a:endParaRPr lang="en-US" sz="2530" spc="0">
              <a:solidFill>
                <a:srgbClr val="34455F"/>
              </a:solidFill>
              <a:latin typeface="思源黑体 1 Medium" panose="020B0600000000000000" charset="-122"/>
              <a:ea typeface="思源黑体 1 Medium" panose="020B0600000000000000" charset="-122"/>
            </a:endParaRPr>
          </a:p>
        </p:txBody>
      </p:sp>
      <p:sp>
        <p:nvSpPr>
          <p:cNvPr id="25" name="TextBox 25"/>
          <p:cNvSpPr txBox="1"/>
          <p:nvPr/>
        </p:nvSpPr>
        <p:spPr>
          <a:xfrm>
            <a:off x="2194671" y="3943196"/>
            <a:ext cx="13348069" cy="1724025"/>
          </a:xfrm>
          <a:prstGeom prst="rect">
            <a:avLst/>
          </a:prstGeom>
        </p:spPr>
        <p:txBody>
          <a:bodyPr lIns="0" tIns="0" rIns="0" bIns="0" rtlCol="0" anchor="t">
            <a:spAutoFit/>
          </a:bodyPr>
          <a:lstStyle/>
          <a:p>
            <a:pPr>
              <a:lnSpc>
                <a:spcPts val="13620"/>
              </a:lnSpc>
            </a:pPr>
            <a:r>
              <a:rPr lang="en-US" sz="11350" spc="1452">
                <a:solidFill>
                  <a:srgbClr val="34455F"/>
                </a:solidFill>
                <a:ea typeface="字由点字典黑" panose="00020600040101010101" charset="-122"/>
              </a:rPr>
              <a:t>第一次作业展示</a:t>
            </a:r>
            <a:endParaRPr lang="en-US" sz="11350" spc="1452">
              <a:solidFill>
                <a:srgbClr val="34455F"/>
              </a:solidFill>
              <a:ea typeface="字由点字典黑" panose="00020600040101010101" charset="-122"/>
            </a:endParaRPr>
          </a:p>
        </p:txBody>
      </p:sp>
      <p:sp>
        <p:nvSpPr>
          <p:cNvPr id="26" name="TextBox 26"/>
          <p:cNvSpPr txBox="1"/>
          <p:nvPr/>
        </p:nvSpPr>
        <p:spPr>
          <a:xfrm>
            <a:off x="2274857" y="5676746"/>
            <a:ext cx="12687300" cy="420269"/>
          </a:xfrm>
          <a:prstGeom prst="rect">
            <a:avLst/>
          </a:prstGeom>
        </p:spPr>
        <p:txBody>
          <a:bodyPr lIns="0" tIns="0" rIns="0" bIns="0" rtlCol="0" anchor="t">
            <a:spAutoFit/>
          </a:bodyPr>
          <a:lstStyle/>
          <a:p>
            <a:pPr>
              <a:lnSpc>
                <a:spcPts val="3085"/>
              </a:lnSpc>
              <a:spcBef>
                <a:spcPct val="0"/>
              </a:spcBef>
            </a:pPr>
            <a:r>
              <a:rPr lang="en-US" sz="2205" spc="1485">
                <a:solidFill>
                  <a:srgbClr val="34455F"/>
                </a:solidFill>
                <a:latin typeface="Times New Roman" panose="02020603050405020304"/>
              </a:rPr>
              <a:t>HCI  SURVEY  PRESENTATION</a:t>
            </a:r>
            <a:endParaRPr lang="en-US" sz="2205" spc="1485">
              <a:solidFill>
                <a:srgbClr val="34455F"/>
              </a:solidFill>
              <a:latin typeface="Times New Roman" panose="02020603050405020304"/>
            </a:endParaRPr>
          </a:p>
        </p:txBody>
      </p:sp>
      <p:sp>
        <p:nvSpPr>
          <p:cNvPr id="27" name="TextBox 27"/>
          <p:cNvSpPr txBox="1"/>
          <p:nvPr/>
        </p:nvSpPr>
        <p:spPr>
          <a:xfrm>
            <a:off x="2213721" y="2671598"/>
            <a:ext cx="6120079" cy="1200150"/>
          </a:xfrm>
          <a:prstGeom prst="rect">
            <a:avLst/>
          </a:prstGeom>
        </p:spPr>
        <p:txBody>
          <a:bodyPr lIns="0" tIns="0" rIns="0" bIns="0" rtlCol="0" anchor="t">
            <a:spAutoFit/>
          </a:bodyPr>
          <a:lstStyle/>
          <a:p>
            <a:pPr>
              <a:lnSpc>
                <a:spcPts val="9470"/>
              </a:lnSpc>
            </a:pPr>
            <a:r>
              <a:rPr lang="en-US" sz="7895" spc="-1">
                <a:solidFill>
                  <a:srgbClr val="E4B591"/>
                </a:solidFill>
                <a:ea typeface="字由点字典黑 Bold" panose="00020600040101010101" charset="-122"/>
              </a:rPr>
              <a:t>用户交互技术</a:t>
            </a:r>
            <a:endParaRPr lang="en-US" sz="7895" spc="-1">
              <a:solidFill>
                <a:srgbClr val="E4B591"/>
              </a:solidFill>
              <a:ea typeface="字由点字典黑 Bold"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12" name="Group 12"/>
          <p:cNvGrpSpPr/>
          <p:nvPr/>
        </p:nvGrpSpPr>
        <p:grpSpPr>
          <a:xfrm rot="0">
            <a:off x="2642666" y="1818015"/>
            <a:ext cx="3617038" cy="499689"/>
            <a:chOff x="0" y="0"/>
            <a:chExt cx="4822717" cy="666253"/>
          </a:xfrm>
        </p:grpSpPr>
        <p:grpSp>
          <p:nvGrpSpPr>
            <p:cNvPr id="13" name="Group 13"/>
            <p:cNvGrpSpPr/>
            <p:nvPr/>
          </p:nvGrpSpPr>
          <p:grpSpPr>
            <a:xfrm rot="0">
              <a:off x="0" y="0"/>
              <a:ext cx="4822717" cy="666253"/>
              <a:chOff x="0" y="0"/>
              <a:chExt cx="1238838" cy="171144"/>
            </a:xfrm>
          </p:grpSpPr>
          <p:sp>
            <p:nvSpPr>
              <p:cNvPr id="14" name="Freeform 14"/>
              <p:cNvSpPr/>
              <p:nvPr/>
            </p:nvSpPr>
            <p:spPr>
              <a:xfrm>
                <a:off x="0" y="0"/>
                <a:ext cx="1238838" cy="171144"/>
              </a:xfrm>
              <a:custGeom>
                <a:avLst/>
                <a:gdLst/>
                <a:ahLst/>
                <a:cxnLst/>
                <a:rect l="l" t="t" r="r" b="b"/>
                <a:pathLst>
                  <a:path w="1238838" h="171144">
                    <a:moveTo>
                      <a:pt x="85572" y="0"/>
                    </a:moveTo>
                    <a:lnTo>
                      <a:pt x="1153266" y="0"/>
                    </a:lnTo>
                    <a:cubicBezTo>
                      <a:pt x="1200526" y="0"/>
                      <a:pt x="1238838" y="38312"/>
                      <a:pt x="1238838" y="85572"/>
                    </a:cubicBezTo>
                    <a:lnTo>
                      <a:pt x="1238838" y="85572"/>
                    </a:lnTo>
                    <a:cubicBezTo>
                      <a:pt x="1238838" y="132832"/>
                      <a:pt x="1200526" y="171144"/>
                      <a:pt x="1153266" y="171144"/>
                    </a:cubicBezTo>
                    <a:lnTo>
                      <a:pt x="85572" y="171144"/>
                    </a:lnTo>
                    <a:cubicBezTo>
                      <a:pt x="38312" y="171144"/>
                      <a:pt x="0" y="132832"/>
                      <a:pt x="0" y="85572"/>
                    </a:cubicBezTo>
                    <a:lnTo>
                      <a:pt x="0" y="85572"/>
                    </a:lnTo>
                    <a:cubicBezTo>
                      <a:pt x="0" y="38312"/>
                      <a:pt x="38312" y="0"/>
                      <a:pt x="85572" y="0"/>
                    </a:cubicBezTo>
                    <a:close/>
                  </a:path>
                </a:pathLst>
              </a:custGeom>
              <a:solidFill>
                <a:srgbClr val="34455F"/>
              </a:solidFill>
              <a:ln w="9525" cap="rnd">
                <a:solidFill>
                  <a:srgbClr val="ADBDD6"/>
                </a:solidFill>
                <a:prstDash val="solid"/>
                <a:round/>
              </a:ln>
            </p:spPr>
          </p:sp>
          <p:sp>
            <p:nvSpPr>
              <p:cNvPr id="15" name="TextBox 15"/>
              <p:cNvSpPr txBox="1"/>
              <p:nvPr/>
            </p:nvSpPr>
            <p:spPr>
              <a:xfrm>
                <a:off x="0" y="-47625"/>
                <a:ext cx="1238838"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16" name="TextBox 16"/>
            <p:cNvSpPr txBox="1"/>
            <p:nvPr/>
          </p:nvSpPr>
          <p:spPr>
            <a:xfrm>
              <a:off x="348184" y="-16160"/>
              <a:ext cx="4126349" cy="6131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latin typeface="思源黑体-粗体 Bold" panose="020B0800000000000000" charset="-122"/>
                  <a:ea typeface="思源黑体-粗体 Bold" panose="020B0800000000000000" charset="-122"/>
                </a:rPr>
                <a:t>AR市场迅速扩大</a:t>
              </a:r>
              <a:endParaRPr lang="en-US" sz="2800" spc="279">
                <a:solidFill>
                  <a:srgbClr val="FFFFFF"/>
                </a:solidFill>
                <a:latin typeface="思源黑体-粗体 Bold" panose="020B0800000000000000" charset="-122"/>
                <a:ea typeface="思源黑体-粗体 Bold" panose="020B0800000000000000" charset="-122"/>
              </a:endParaRPr>
            </a:p>
          </p:txBody>
        </p:sp>
      </p:grpSp>
      <p:grpSp>
        <p:nvGrpSpPr>
          <p:cNvPr id="17" name="Group 17"/>
          <p:cNvGrpSpPr/>
          <p:nvPr/>
        </p:nvGrpSpPr>
        <p:grpSpPr>
          <a:xfrm rot="0">
            <a:off x="10691646" y="1818015"/>
            <a:ext cx="6106400" cy="499689"/>
            <a:chOff x="0" y="0"/>
            <a:chExt cx="8141867" cy="666253"/>
          </a:xfrm>
        </p:grpSpPr>
        <p:grpSp>
          <p:nvGrpSpPr>
            <p:cNvPr id="18" name="Group 18"/>
            <p:cNvGrpSpPr/>
            <p:nvPr/>
          </p:nvGrpSpPr>
          <p:grpSpPr>
            <a:xfrm rot="0">
              <a:off x="0" y="0"/>
              <a:ext cx="8141867" cy="666253"/>
              <a:chOff x="0" y="0"/>
              <a:chExt cx="2091446" cy="171144"/>
            </a:xfrm>
          </p:grpSpPr>
          <p:sp>
            <p:nvSpPr>
              <p:cNvPr id="19" name="Freeform 19"/>
              <p:cNvSpPr/>
              <p:nvPr/>
            </p:nvSpPr>
            <p:spPr>
              <a:xfrm>
                <a:off x="0" y="0"/>
                <a:ext cx="2091446" cy="171144"/>
              </a:xfrm>
              <a:custGeom>
                <a:avLst/>
                <a:gdLst/>
                <a:ahLst/>
                <a:cxnLst/>
                <a:rect l="l" t="t" r="r" b="b"/>
                <a:pathLst>
                  <a:path w="2091446" h="171144">
                    <a:moveTo>
                      <a:pt x="85572" y="0"/>
                    </a:moveTo>
                    <a:lnTo>
                      <a:pt x="2005874" y="0"/>
                    </a:lnTo>
                    <a:cubicBezTo>
                      <a:pt x="2053135" y="0"/>
                      <a:pt x="2091446" y="38312"/>
                      <a:pt x="2091446" y="85572"/>
                    </a:cubicBezTo>
                    <a:lnTo>
                      <a:pt x="2091446" y="85572"/>
                    </a:lnTo>
                    <a:cubicBezTo>
                      <a:pt x="2091446" y="132832"/>
                      <a:pt x="2053135" y="171144"/>
                      <a:pt x="2005874" y="171144"/>
                    </a:cubicBezTo>
                    <a:lnTo>
                      <a:pt x="85572" y="171144"/>
                    </a:lnTo>
                    <a:cubicBezTo>
                      <a:pt x="38312" y="171144"/>
                      <a:pt x="0" y="132832"/>
                      <a:pt x="0" y="85572"/>
                    </a:cubicBezTo>
                    <a:lnTo>
                      <a:pt x="0" y="85572"/>
                    </a:lnTo>
                    <a:cubicBezTo>
                      <a:pt x="0" y="38312"/>
                      <a:pt x="38312" y="0"/>
                      <a:pt x="85572" y="0"/>
                    </a:cubicBezTo>
                    <a:close/>
                  </a:path>
                </a:pathLst>
              </a:custGeom>
              <a:solidFill>
                <a:srgbClr val="34455F"/>
              </a:solidFill>
              <a:ln w="9525" cap="rnd">
                <a:solidFill>
                  <a:srgbClr val="ADBDD6"/>
                </a:solidFill>
                <a:prstDash val="solid"/>
                <a:round/>
              </a:ln>
            </p:spPr>
          </p:sp>
          <p:sp>
            <p:nvSpPr>
              <p:cNvPr id="20" name="TextBox 20"/>
              <p:cNvSpPr txBox="1"/>
              <p:nvPr/>
            </p:nvSpPr>
            <p:spPr>
              <a:xfrm>
                <a:off x="0" y="-47625"/>
                <a:ext cx="2091446"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21" name="TextBox 21"/>
            <p:cNvSpPr txBox="1"/>
            <p:nvPr/>
          </p:nvSpPr>
          <p:spPr>
            <a:xfrm>
              <a:off x="587816" y="-16160"/>
              <a:ext cx="6966235" cy="6131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黑体-粗体 Bold" panose="020B0800000000000000" charset="-122"/>
                </a:rPr>
                <a:t>研发投入亟待实现商业化转化</a:t>
              </a:r>
              <a:endParaRPr lang="en-US" sz="2800" spc="279">
                <a:solidFill>
                  <a:srgbClr val="FFFFFF"/>
                </a:solidFill>
                <a:ea typeface="思源黑体-粗体 Bold" panose="020B0800000000000000" charset="-122"/>
              </a:endParaRPr>
            </a:p>
          </p:txBody>
        </p:sp>
      </p:grpSp>
      <p:sp>
        <p:nvSpPr>
          <p:cNvPr id="22" name="Freeform 22"/>
          <p:cNvSpPr/>
          <p:nvPr/>
        </p:nvSpPr>
        <p:spPr>
          <a:xfrm>
            <a:off x="0" y="2519345"/>
            <a:ext cx="7577172" cy="4968182"/>
          </a:xfrm>
          <a:custGeom>
            <a:avLst/>
            <a:gdLst/>
            <a:ahLst/>
            <a:cxnLst/>
            <a:rect l="l" t="t" r="r" b="b"/>
            <a:pathLst>
              <a:path w="7577172" h="4968182">
                <a:moveTo>
                  <a:pt x="0" y="0"/>
                </a:moveTo>
                <a:lnTo>
                  <a:pt x="7577172" y="0"/>
                </a:lnTo>
                <a:lnTo>
                  <a:pt x="7577172" y="4968182"/>
                </a:lnTo>
                <a:lnTo>
                  <a:pt x="0" y="4968182"/>
                </a:lnTo>
                <a:lnTo>
                  <a:pt x="0" y="0"/>
                </a:lnTo>
                <a:close/>
              </a:path>
            </a:pathLst>
          </a:custGeom>
          <a:blipFill>
            <a:blip r:embed="rId9"/>
            <a:stretch>
              <a:fillRect/>
            </a:stretch>
          </a:blipFill>
        </p:spPr>
      </p:sp>
      <p:sp>
        <p:nvSpPr>
          <p:cNvPr id="23" name="Freeform 23"/>
          <p:cNvSpPr/>
          <p:nvPr/>
        </p:nvSpPr>
        <p:spPr>
          <a:xfrm>
            <a:off x="7011849" y="4536711"/>
            <a:ext cx="8103450" cy="5408785"/>
          </a:xfrm>
          <a:custGeom>
            <a:avLst/>
            <a:gdLst/>
            <a:ahLst/>
            <a:cxnLst/>
            <a:rect l="l" t="t" r="r" b="b"/>
            <a:pathLst>
              <a:path w="8103450" h="5408785">
                <a:moveTo>
                  <a:pt x="0" y="0"/>
                </a:moveTo>
                <a:lnTo>
                  <a:pt x="8103450" y="0"/>
                </a:lnTo>
                <a:lnTo>
                  <a:pt x="8103450" y="5408786"/>
                </a:lnTo>
                <a:lnTo>
                  <a:pt x="0" y="5408786"/>
                </a:lnTo>
                <a:lnTo>
                  <a:pt x="0" y="0"/>
                </a:lnTo>
                <a:close/>
              </a:path>
            </a:pathLst>
          </a:custGeom>
          <a:blipFill>
            <a:blip r:embed="rId10"/>
            <a:stretch>
              <a:fillRect/>
            </a:stretch>
          </a:blipFill>
        </p:spPr>
      </p:sp>
      <p:sp>
        <p:nvSpPr>
          <p:cNvPr id="24" name="TextBox 24"/>
          <p:cNvSpPr txBox="1"/>
          <p:nvPr/>
        </p:nvSpPr>
        <p:spPr>
          <a:xfrm>
            <a:off x="4613678" y="576986"/>
            <a:ext cx="8111255" cy="1866159"/>
          </a:xfrm>
          <a:prstGeom prst="rect">
            <a:avLst/>
          </a:prstGeom>
        </p:spPr>
        <p:txBody>
          <a:bodyPr lIns="0" tIns="0" rIns="0" bIns="0" rtlCol="0" anchor="t">
            <a:spAutoFit/>
          </a:bodyPr>
          <a:lstStyle/>
          <a:p>
            <a:pPr algn="ctr">
              <a:lnSpc>
                <a:spcPts val="7470"/>
              </a:lnSpc>
            </a:pPr>
            <a:r>
              <a:rPr lang="en-US" sz="5335" spc="714">
                <a:solidFill>
                  <a:srgbClr val="34455F"/>
                </a:solidFill>
                <a:latin typeface="思源黑体 1 Medium" panose="020B0600000000000000" charset="-122"/>
                <a:ea typeface="思源黑体 1 Medium" panose="020B0600000000000000" charset="-122"/>
              </a:rPr>
              <a:t>将AR技术商业化的意义</a:t>
            </a:r>
            <a:endParaRPr lang="en-US" sz="5335" spc="714">
              <a:solidFill>
                <a:srgbClr val="34455F"/>
              </a:solidFill>
              <a:latin typeface="思源黑体 1 Medium" panose="020B0600000000000000" charset="-122"/>
              <a:ea typeface="思源黑体 1 Medium" panose="020B0600000000000000" charset="-122"/>
            </a:endParaRPr>
          </a:p>
          <a:p>
            <a:pPr algn="ctr">
              <a:lnSpc>
                <a:spcPts val="7470"/>
              </a:lnSpc>
              <a:spcBef>
                <a:spcPct val="0"/>
              </a:spcBef>
            </a:pPr>
          </a:p>
        </p:txBody>
      </p:sp>
      <p:sp>
        <p:nvSpPr>
          <p:cNvPr id="25" name="TextBox 25"/>
          <p:cNvSpPr txBox="1"/>
          <p:nvPr/>
        </p:nvSpPr>
        <p:spPr>
          <a:xfrm>
            <a:off x="9471284" y="2517411"/>
            <a:ext cx="8547125" cy="1996440"/>
          </a:xfrm>
          <a:prstGeom prst="rect">
            <a:avLst/>
          </a:prstGeom>
        </p:spPr>
        <p:txBody>
          <a:bodyPr lIns="0" tIns="0" rIns="0" bIns="0" rtlCol="0" anchor="t">
            <a:spAutoFit/>
          </a:bodyPr>
          <a:lstStyle/>
          <a:p>
            <a:pPr>
              <a:lnSpc>
                <a:spcPts val="3300"/>
              </a:lnSpc>
            </a:pPr>
            <a:r>
              <a:rPr lang="en-US" sz="2200">
                <a:solidFill>
                  <a:srgbClr val="34455F"/>
                </a:solidFill>
                <a:latin typeface="思源黑体-粗体" panose="020B0400000000000000" charset="-122"/>
                <a:ea typeface="思源黑体-粗体" panose="020B0400000000000000" charset="-122"/>
              </a:rPr>
              <a:t>百度2023年的研发费用达到了</a:t>
            </a:r>
            <a:r>
              <a:rPr lang="en-US" sz="2200">
                <a:solidFill>
                  <a:srgbClr val="BD0708"/>
                </a:solidFill>
                <a:latin typeface="思源黑体-粗体" panose="020B0400000000000000" charset="-122"/>
                <a:ea typeface="思源黑体-粗体" panose="020B0400000000000000" charset="-122"/>
              </a:rPr>
              <a:t>242亿元</a:t>
            </a:r>
            <a:r>
              <a:rPr lang="en-US" sz="2200">
                <a:solidFill>
                  <a:srgbClr val="34455F"/>
                </a:solidFill>
                <a:ea typeface="思源黑体-粗体" panose="020B0400000000000000" charset="-122"/>
              </a:rPr>
              <a:t>。</a:t>
            </a:r>
            <a:endParaRPr lang="en-US" sz="2200">
              <a:solidFill>
                <a:srgbClr val="34455F"/>
              </a:solidFill>
              <a:ea typeface="思源黑体-粗体" panose="020B0400000000000000" charset="-122"/>
            </a:endParaRPr>
          </a:p>
          <a:p>
            <a:pPr>
              <a:lnSpc>
                <a:spcPts val="3300"/>
              </a:lnSpc>
            </a:pPr>
            <a:r>
              <a:rPr lang="en-US" sz="2200">
                <a:solidFill>
                  <a:srgbClr val="34455F"/>
                </a:solidFill>
                <a:latin typeface="思源黑体-粗体" panose="020B0400000000000000" charset="-122"/>
                <a:ea typeface="思源黑体-粗体" panose="020B0400000000000000" charset="-122"/>
              </a:rPr>
              <a:t>山姆奥特曼在近期融资过程中透露，尽管OpenAI每月收入维持在10至15亿美元之间，但其每月的成本支出却远超过30亿美元，导致公司长期处于亏损状态，</a:t>
            </a:r>
            <a:r>
              <a:rPr lang="en-US" sz="2200">
                <a:solidFill>
                  <a:srgbClr val="BD0708"/>
                </a:solidFill>
                <a:latin typeface="思源黑体-粗体" panose="020B0400000000000000" charset="-122"/>
                <a:ea typeface="思源黑体-粗体" panose="020B0400000000000000" charset="-122"/>
              </a:rPr>
              <a:t>年度亏损额超过100亿美元</a:t>
            </a:r>
            <a:r>
              <a:rPr lang="en-US" sz="2200">
                <a:solidFill>
                  <a:srgbClr val="34455F"/>
                </a:solidFill>
                <a:ea typeface="思源黑体-粗体" panose="020B0400000000000000" charset="-122"/>
              </a:rPr>
              <a:t>。</a:t>
            </a:r>
            <a:endParaRPr lang="en-US" sz="2200">
              <a:solidFill>
                <a:srgbClr val="34455F"/>
              </a:solidFill>
              <a:ea typeface="思源黑体-粗体" panose="020B0400000000000000" charset="-122"/>
            </a:endParaRPr>
          </a:p>
          <a:p>
            <a:pPr marL="0" lvl="0" indent="0">
              <a:lnSpc>
                <a:spcPts val="3000"/>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12" name="Group 12"/>
          <p:cNvGrpSpPr/>
          <p:nvPr/>
        </p:nvGrpSpPr>
        <p:grpSpPr>
          <a:xfrm rot="0">
            <a:off x="11320530" y="3309691"/>
            <a:ext cx="6445608" cy="585611"/>
            <a:chOff x="0" y="0"/>
            <a:chExt cx="8594143" cy="780814"/>
          </a:xfrm>
        </p:grpSpPr>
        <p:grpSp>
          <p:nvGrpSpPr>
            <p:cNvPr id="13" name="Group 13"/>
            <p:cNvGrpSpPr/>
            <p:nvPr/>
          </p:nvGrpSpPr>
          <p:grpSpPr>
            <a:xfrm rot="0">
              <a:off x="0" y="0"/>
              <a:ext cx="8594143" cy="780814"/>
              <a:chOff x="0" y="0"/>
              <a:chExt cx="1883721" cy="171144"/>
            </a:xfrm>
          </p:grpSpPr>
          <p:sp>
            <p:nvSpPr>
              <p:cNvPr id="14" name="Freeform 14"/>
              <p:cNvSpPr/>
              <p:nvPr/>
            </p:nvSpPr>
            <p:spPr>
              <a:xfrm>
                <a:off x="0" y="0"/>
                <a:ext cx="1883721" cy="171144"/>
              </a:xfrm>
              <a:custGeom>
                <a:avLst/>
                <a:gdLst/>
                <a:ahLst/>
                <a:cxnLst/>
                <a:rect l="l" t="t" r="r" b="b"/>
                <a:pathLst>
                  <a:path w="1883721" h="171144">
                    <a:moveTo>
                      <a:pt x="85572" y="0"/>
                    </a:moveTo>
                    <a:lnTo>
                      <a:pt x="1798150" y="0"/>
                    </a:lnTo>
                    <a:cubicBezTo>
                      <a:pt x="1820844" y="0"/>
                      <a:pt x="1842610" y="9016"/>
                      <a:pt x="1858658" y="25063"/>
                    </a:cubicBezTo>
                    <a:cubicBezTo>
                      <a:pt x="1874706" y="41111"/>
                      <a:pt x="1883721" y="62877"/>
                      <a:pt x="1883721" y="85572"/>
                    </a:cubicBezTo>
                    <a:lnTo>
                      <a:pt x="1883721" y="85572"/>
                    </a:lnTo>
                    <a:cubicBezTo>
                      <a:pt x="1883721" y="132832"/>
                      <a:pt x="1845410" y="171144"/>
                      <a:pt x="1798150" y="171144"/>
                    </a:cubicBezTo>
                    <a:lnTo>
                      <a:pt x="85572" y="171144"/>
                    </a:lnTo>
                    <a:cubicBezTo>
                      <a:pt x="38312" y="171144"/>
                      <a:pt x="0" y="132832"/>
                      <a:pt x="0" y="85572"/>
                    </a:cubicBezTo>
                    <a:lnTo>
                      <a:pt x="0" y="85572"/>
                    </a:lnTo>
                    <a:cubicBezTo>
                      <a:pt x="0" y="38312"/>
                      <a:pt x="38312" y="0"/>
                      <a:pt x="85572" y="0"/>
                    </a:cubicBezTo>
                    <a:close/>
                  </a:path>
                </a:pathLst>
              </a:custGeom>
              <a:solidFill>
                <a:srgbClr val="34455F"/>
              </a:solidFill>
              <a:ln w="9525" cap="rnd">
                <a:solidFill>
                  <a:srgbClr val="ADBDD6"/>
                </a:solidFill>
                <a:prstDash val="solid"/>
                <a:round/>
              </a:ln>
            </p:spPr>
          </p:sp>
          <p:sp>
            <p:nvSpPr>
              <p:cNvPr id="15" name="TextBox 15"/>
              <p:cNvSpPr txBox="1"/>
              <p:nvPr/>
            </p:nvSpPr>
            <p:spPr>
              <a:xfrm>
                <a:off x="0" y="-47625"/>
                <a:ext cx="188372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16" name="TextBox 16"/>
            <p:cNvSpPr txBox="1"/>
            <p:nvPr/>
          </p:nvSpPr>
          <p:spPr>
            <a:xfrm>
              <a:off x="620469" y="-20275"/>
              <a:ext cx="7353206" cy="719973"/>
            </a:xfrm>
            <a:prstGeom prst="rect">
              <a:avLst/>
            </a:prstGeom>
          </p:spPr>
          <p:txBody>
            <a:bodyPr lIns="0" tIns="0" rIns="0" bIns="0" rtlCol="0" anchor="t">
              <a:spAutoFit/>
            </a:bodyPr>
            <a:lstStyle/>
            <a:p>
              <a:pPr marL="0" lvl="0" indent="0" algn="ctr">
                <a:lnSpc>
                  <a:spcPts val="4595"/>
                </a:lnSpc>
                <a:spcBef>
                  <a:spcPct val="0"/>
                </a:spcBef>
              </a:pPr>
              <a:r>
                <a:rPr lang="en-US" sz="3280" spc="328">
                  <a:solidFill>
                    <a:srgbClr val="FFFFFF"/>
                  </a:solidFill>
                  <a:ea typeface="思源黑体-粗体 Bold" panose="020B0800000000000000" charset="-122"/>
                </a:rPr>
                <a:t>三维建模技术创建人物模型</a:t>
              </a:r>
              <a:endParaRPr lang="en-US" sz="3280" spc="328">
                <a:solidFill>
                  <a:srgbClr val="FFFFFF"/>
                </a:solidFill>
                <a:ea typeface="思源黑体-粗体 Bold" panose="020B0800000000000000" charset="-122"/>
              </a:endParaRPr>
            </a:p>
          </p:txBody>
        </p:sp>
      </p:grpSp>
      <p:grpSp>
        <p:nvGrpSpPr>
          <p:cNvPr id="17" name="Group 17"/>
          <p:cNvGrpSpPr/>
          <p:nvPr/>
        </p:nvGrpSpPr>
        <p:grpSpPr>
          <a:xfrm rot="0">
            <a:off x="11198752" y="4224182"/>
            <a:ext cx="6689163" cy="1490289"/>
            <a:chOff x="0" y="0"/>
            <a:chExt cx="2291043" cy="510425"/>
          </a:xfrm>
        </p:grpSpPr>
        <p:sp>
          <p:nvSpPr>
            <p:cNvPr id="18" name="Freeform 18"/>
            <p:cNvSpPr/>
            <p:nvPr/>
          </p:nvSpPr>
          <p:spPr>
            <a:xfrm>
              <a:off x="0" y="0"/>
              <a:ext cx="2291043" cy="510425"/>
            </a:xfrm>
            <a:custGeom>
              <a:avLst/>
              <a:gdLst/>
              <a:ahLst/>
              <a:cxnLst/>
              <a:rect l="l" t="t" r="r" b="b"/>
              <a:pathLst>
                <a:path w="2291043" h="510425">
                  <a:moveTo>
                    <a:pt x="115738" y="0"/>
                  </a:moveTo>
                  <a:lnTo>
                    <a:pt x="2175305" y="0"/>
                  </a:lnTo>
                  <a:cubicBezTo>
                    <a:pt x="2206001" y="0"/>
                    <a:pt x="2235439" y="12194"/>
                    <a:pt x="2257144" y="33899"/>
                  </a:cubicBezTo>
                  <a:cubicBezTo>
                    <a:pt x="2278849" y="55604"/>
                    <a:pt x="2291043" y="85043"/>
                    <a:pt x="2291043" y="115738"/>
                  </a:cubicBezTo>
                  <a:lnTo>
                    <a:pt x="2291043" y="394687"/>
                  </a:lnTo>
                  <a:cubicBezTo>
                    <a:pt x="2291043" y="425383"/>
                    <a:pt x="2278849" y="454821"/>
                    <a:pt x="2257144" y="476526"/>
                  </a:cubicBezTo>
                  <a:cubicBezTo>
                    <a:pt x="2235439" y="498231"/>
                    <a:pt x="2206001" y="510425"/>
                    <a:pt x="2175305" y="510425"/>
                  </a:cubicBezTo>
                  <a:lnTo>
                    <a:pt x="115738" y="510425"/>
                  </a:lnTo>
                  <a:cubicBezTo>
                    <a:pt x="85043" y="510425"/>
                    <a:pt x="55604" y="498231"/>
                    <a:pt x="33899" y="476526"/>
                  </a:cubicBezTo>
                  <a:cubicBezTo>
                    <a:pt x="12194" y="454821"/>
                    <a:pt x="0" y="425383"/>
                    <a:pt x="0" y="394687"/>
                  </a:cubicBezTo>
                  <a:lnTo>
                    <a:pt x="0" y="115738"/>
                  </a:lnTo>
                  <a:cubicBezTo>
                    <a:pt x="0" y="85043"/>
                    <a:pt x="12194" y="55604"/>
                    <a:pt x="33899" y="33899"/>
                  </a:cubicBezTo>
                  <a:cubicBezTo>
                    <a:pt x="55604" y="12194"/>
                    <a:pt x="85043" y="0"/>
                    <a:pt x="115738" y="0"/>
                  </a:cubicBezTo>
                  <a:close/>
                </a:path>
              </a:pathLst>
            </a:custGeom>
            <a:solidFill>
              <a:srgbClr val="34455F"/>
            </a:solidFill>
            <a:ln w="9525" cap="rnd">
              <a:solidFill>
                <a:srgbClr val="ADBDD6"/>
              </a:solidFill>
              <a:prstDash val="solid"/>
              <a:round/>
            </a:ln>
          </p:spPr>
        </p:sp>
        <p:sp>
          <p:nvSpPr>
            <p:cNvPr id="19" name="TextBox 19"/>
            <p:cNvSpPr txBox="1"/>
            <p:nvPr/>
          </p:nvSpPr>
          <p:spPr>
            <a:xfrm>
              <a:off x="0" y="-47625"/>
              <a:ext cx="2291043" cy="558050"/>
            </a:xfrm>
            <a:prstGeom prst="rect">
              <a:avLst/>
            </a:prstGeom>
          </p:spPr>
          <p:txBody>
            <a:bodyPr lIns="34493" tIns="34493" rIns="34493" bIns="34493" rtlCol="0" anchor="ctr"/>
            <a:lstStyle/>
            <a:p>
              <a:pPr marL="0" lvl="0" indent="0" algn="ctr">
                <a:lnSpc>
                  <a:spcPts val="2895"/>
                </a:lnSpc>
                <a:spcBef>
                  <a:spcPct val="0"/>
                </a:spcBef>
              </a:pPr>
            </a:p>
          </p:txBody>
        </p:sp>
      </p:grpSp>
      <p:grpSp>
        <p:nvGrpSpPr>
          <p:cNvPr id="20" name="Group 20"/>
          <p:cNvGrpSpPr/>
          <p:nvPr/>
        </p:nvGrpSpPr>
        <p:grpSpPr>
          <a:xfrm rot="0">
            <a:off x="11198752" y="6406592"/>
            <a:ext cx="6689163" cy="2480889"/>
            <a:chOff x="0" y="0"/>
            <a:chExt cx="2291043" cy="849706"/>
          </a:xfrm>
        </p:grpSpPr>
        <p:sp>
          <p:nvSpPr>
            <p:cNvPr id="21" name="Freeform 21"/>
            <p:cNvSpPr/>
            <p:nvPr/>
          </p:nvSpPr>
          <p:spPr>
            <a:xfrm>
              <a:off x="0" y="0"/>
              <a:ext cx="2291043" cy="849706"/>
            </a:xfrm>
            <a:custGeom>
              <a:avLst/>
              <a:gdLst/>
              <a:ahLst/>
              <a:cxnLst/>
              <a:rect l="l" t="t" r="r" b="b"/>
              <a:pathLst>
                <a:path w="2291043" h="849706">
                  <a:moveTo>
                    <a:pt x="115738" y="0"/>
                  </a:moveTo>
                  <a:lnTo>
                    <a:pt x="2175305" y="0"/>
                  </a:lnTo>
                  <a:cubicBezTo>
                    <a:pt x="2206001" y="0"/>
                    <a:pt x="2235439" y="12194"/>
                    <a:pt x="2257144" y="33899"/>
                  </a:cubicBezTo>
                  <a:cubicBezTo>
                    <a:pt x="2278849" y="55604"/>
                    <a:pt x="2291043" y="85043"/>
                    <a:pt x="2291043" y="115738"/>
                  </a:cubicBezTo>
                  <a:lnTo>
                    <a:pt x="2291043" y="733968"/>
                  </a:lnTo>
                  <a:cubicBezTo>
                    <a:pt x="2291043" y="764664"/>
                    <a:pt x="2278849" y="794102"/>
                    <a:pt x="2257144" y="815808"/>
                  </a:cubicBezTo>
                  <a:cubicBezTo>
                    <a:pt x="2235439" y="837513"/>
                    <a:pt x="2206001" y="849706"/>
                    <a:pt x="2175305" y="849706"/>
                  </a:cubicBezTo>
                  <a:lnTo>
                    <a:pt x="115738" y="849706"/>
                  </a:lnTo>
                  <a:cubicBezTo>
                    <a:pt x="51818" y="849706"/>
                    <a:pt x="0" y="797889"/>
                    <a:pt x="0" y="733968"/>
                  </a:cubicBezTo>
                  <a:lnTo>
                    <a:pt x="0" y="115738"/>
                  </a:lnTo>
                  <a:cubicBezTo>
                    <a:pt x="0" y="85043"/>
                    <a:pt x="12194" y="55604"/>
                    <a:pt x="33899" y="33899"/>
                  </a:cubicBezTo>
                  <a:cubicBezTo>
                    <a:pt x="55604" y="12194"/>
                    <a:pt x="85043" y="0"/>
                    <a:pt x="115738" y="0"/>
                  </a:cubicBezTo>
                  <a:close/>
                </a:path>
              </a:pathLst>
            </a:custGeom>
            <a:solidFill>
              <a:srgbClr val="34455F"/>
            </a:solidFill>
            <a:ln w="9525" cap="rnd">
              <a:solidFill>
                <a:srgbClr val="ADBDD6"/>
              </a:solidFill>
              <a:prstDash val="solid"/>
              <a:round/>
            </a:ln>
          </p:spPr>
        </p:sp>
        <p:sp>
          <p:nvSpPr>
            <p:cNvPr id="22" name="TextBox 22"/>
            <p:cNvSpPr txBox="1"/>
            <p:nvPr/>
          </p:nvSpPr>
          <p:spPr>
            <a:xfrm>
              <a:off x="0" y="-47625"/>
              <a:ext cx="2291043" cy="897331"/>
            </a:xfrm>
            <a:prstGeom prst="rect">
              <a:avLst/>
            </a:prstGeom>
          </p:spPr>
          <p:txBody>
            <a:bodyPr lIns="34493" tIns="34493" rIns="34493" bIns="34493" rtlCol="0" anchor="ctr"/>
            <a:lstStyle/>
            <a:p>
              <a:pPr marL="0" lvl="0" indent="0" algn="ctr">
                <a:lnSpc>
                  <a:spcPts val="2895"/>
                </a:lnSpc>
                <a:spcBef>
                  <a:spcPct val="0"/>
                </a:spcBef>
              </a:pPr>
            </a:p>
          </p:txBody>
        </p:sp>
      </p:grpSp>
      <p:sp>
        <p:nvSpPr>
          <p:cNvPr id="24" name="TextBox 24"/>
          <p:cNvSpPr txBox="1"/>
          <p:nvPr/>
        </p:nvSpPr>
        <p:spPr>
          <a:xfrm>
            <a:off x="11681688" y="4388485"/>
            <a:ext cx="5723292" cy="1462405"/>
          </a:xfrm>
          <a:prstGeom prst="rect">
            <a:avLst/>
          </a:prstGeom>
        </p:spPr>
        <p:txBody>
          <a:bodyPr lIns="0" tIns="0" rIns="0" bIns="0" rtlCol="0" anchor="t">
            <a:spAutoFit/>
          </a:bodyPr>
          <a:lstStyle/>
          <a:p>
            <a:pPr algn="ctr">
              <a:lnSpc>
                <a:spcPts val="3920"/>
              </a:lnSpc>
            </a:pPr>
            <a:r>
              <a:rPr lang="en-US" sz="2800" spc="279">
                <a:solidFill>
                  <a:srgbClr val="FFFFFF"/>
                </a:solidFill>
                <a:latin typeface="思源黑体-粗体 Bold" panose="020B0800000000000000" charset="-122"/>
                <a:ea typeface="思源黑体-粗体 Bold" panose="020B0800000000000000" charset="-122"/>
              </a:rPr>
              <a:t>重建场景，使得AR系统能够实时识别并跟踪现实世界中的物体</a:t>
            </a:r>
            <a:endParaRPr lang="en-US" sz="2800" spc="279">
              <a:solidFill>
                <a:srgbClr val="FFFFFF"/>
              </a:solidFill>
              <a:latin typeface="思源黑体-粗体 Bold" panose="020B0800000000000000" charset="-122"/>
              <a:ea typeface="思源黑体-粗体 Bold" panose="020B0800000000000000" charset="-122"/>
            </a:endParaRPr>
          </a:p>
          <a:p>
            <a:pPr marL="0" lvl="0" indent="0" algn="ctr">
              <a:lnSpc>
                <a:spcPts val="3920"/>
              </a:lnSpc>
              <a:spcBef>
                <a:spcPct val="0"/>
              </a:spcBef>
            </a:pPr>
          </a:p>
        </p:txBody>
      </p:sp>
      <p:sp>
        <p:nvSpPr>
          <p:cNvPr id="25" name="TextBox 25"/>
          <p:cNvSpPr txBox="1"/>
          <p:nvPr/>
        </p:nvSpPr>
        <p:spPr>
          <a:xfrm>
            <a:off x="4613678" y="576986"/>
            <a:ext cx="8111255" cy="2809840"/>
          </a:xfrm>
          <a:prstGeom prst="rect">
            <a:avLst/>
          </a:prstGeom>
        </p:spPr>
        <p:txBody>
          <a:bodyPr lIns="0" tIns="0" rIns="0" bIns="0" rtlCol="0" anchor="t">
            <a:spAutoFit/>
          </a:bodyPr>
          <a:lstStyle/>
          <a:p>
            <a:pPr algn="ctr">
              <a:lnSpc>
                <a:spcPts val="7470"/>
              </a:lnSpc>
            </a:pPr>
            <a:r>
              <a:rPr lang="en-US" sz="5335" spc="714">
                <a:solidFill>
                  <a:srgbClr val="34455F"/>
                </a:solidFill>
                <a:latin typeface="思源黑体 1 Medium" panose="020B0600000000000000" charset="-122"/>
                <a:ea typeface="思源黑体 1 Medium" panose="020B0600000000000000" charset="-122"/>
              </a:rPr>
              <a:t>AR在营销领域的应用</a:t>
            </a:r>
            <a:endParaRPr lang="en-US" sz="5335" spc="714">
              <a:solidFill>
                <a:srgbClr val="34455F"/>
              </a:solidFill>
              <a:latin typeface="思源黑体 1 Medium" panose="020B0600000000000000" charset="-122"/>
              <a:ea typeface="思源黑体 1 Medium" panose="020B0600000000000000" charset="-122"/>
            </a:endParaRPr>
          </a:p>
          <a:p>
            <a:pPr algn="ctr">
              <a:lnSpc>
                <a:spcPts val="7470"/>
              </a:lnSpc>
            </a:pPr>
          </a:p>
          <a:p>
            <a:pPr algn="ctr">
              <a:lnSpc>
                <a:spcPts val="7470"/>
              </a:lnSpc>
              <a:spcBef>
                <a:spcPct val="0"/>
              </a:spcBef>
            </a:pPr>
          </a:p>
        </p:txBody>
      </p:sp>
      <p:sp>
        <p:nvSpPr>
          <p:cNvPr id="26" name="TextBox 26"/>
          <p:cNvSpPr txBox="1"/>
          <p:nvPr/>
        </p:nvSpPr>
        <p:spPr>
          <a:xfrm>
            <a:off x="2447254" y="1908511"/>
            <a:ext cx="13393493" cy="1569721"/>
          </a:xfrm>
          <a:prstGeom prst="rect">
            <a:avLst/>
          </a:prstGeom>
        </p:spPr>
        <p:txBody>
          <a:bodyPr lIns="0" tIns="0" rIns="0" bIns="0" rtlCol="0" anchor="t">
            <a:spAutoFit/>
          </a:bodyPr>
          <a:lstStyle/>
          <a:p>
            <a:pPr>
              <a:lnSpc>
                <a:spcPts val="4350"/>
              </a:lnSpc>
            </a:pPr>
            <a:r>
              <a:rPr lang="en-US" sz="2900">
                <a:solidFill>
                  <a:srgbClr val="34455F"/>
                </a:solidFill>
                <a:ea typeface="思源黑体-粗体" panose="020B0400000000000000" charset="-122"/>
              </a:rPr>
              <a:t>今年西安分会场的《山河诗长安》节目是春晚</a:t>
            </a:r>
            <a:r>
              <a:rPr lang="en-US" sz="2900">
                <a:solidFill>
                  <a:srgbClr val="BD0708"/>
                </a:solidFill>
                <a:ea typeface="思源黑体-粗体" panose="020B0400000000000000" charset="-122"/>
              </a:rPr>
              <a:t>首次</a:t>
            </a:r>
            <a:r>
              <a:rPr lang="en-US" sz="2900">
                <a:solidFill>
                  <a:srgbClr val="34455F"/>
                </a:solidFill>
                <a:latin typeface="思源黑体-粗体" panose="020B0400000000000000" charset="-122"/>
                <a:ea typeface="思源黑体-粗体" panose="020B0400000000000000" charset="-122"/>
              </a:rPr>
              <a:t>将手机 AR 技术应用于实体场景</a:t>
            </a:r>
            <a:endParaRPr lang="en-US" sz="2900">
              <a:solidFill>
                <a:srgbClr val="34455F"/>
              </a:solidFill>
              <a:latin typeface="思源黑体-粗体" panose="020B0400000000000000" charset="-122"/>
              <a:ea typeface="思源黑体-粗体" panose="020B0400000000000000" charset="-122"/>
            </a:endParaRPr>
          </a:p>
          <a:p>
            <a:pPr>
              <a:lnSpc>
                <a:spcPts val="4350"/>
              </a:lnSpc>
            </a:pPr>
          </a:p>
          <a:p>
            <a:pPr marL="0" lvl="0" indent="0">
              <a:lnSpc>
                <a:spcPts val="4050"/>
              </a:lnSpc>
              <a:spcBef>
                <a:spcPct val="0"/>
              </a:spcBef>
            </a:pPr>
          </a:p>
        </p:txBody>
      </p:sp>
      <p:sp>
        <p:nvSpPr>
          <p:cNvPr id="27" name="TextBox 27"/>
          <p:cNvSpPr txBox="1"/>
          <p:nvPr/>
        </p:nvSpPr>
        <p:spPr>
          <a:xfrm>
            <a:off x="11681688" y="6641465"/>
            <a:ext cx="5723292" cy="2453005"/>
          </a:xfrm>
          <a:prstGeom prst="rect">
            <a:avLst/>
          </a:prstGeom>
        </p:spPr>
        <p:txBody>
          <a:bodyPr lIns="0" tIns="0" rIns="0" bIns="0" rtlCol="0" anchor="t">
            <a:spAutoFit/>
          </a:bodyPr>
          <a:lstStyle/>
          <a:p>
            <a:pPr algn="ctr">
              <a:lnSpc>
                <a:spcPts val="3920"/>
              </a:lnSpc>
            </a:pPr>
            <a:r>
              <a:rPr lang="en-US" sz="2800" spc="279">
                <a:solidFill>
                  <a:srgbClr val="FFFFFF"/>
                </a:solidFill>
                <a:latin typeface="思源黑体-粗体 Bold" panose="020B0800000000000000" charset="-122"/>
                <a:ea typeface="思源黑体-粗体 Bold" panose="020B0800000000000000" charset="-122"/>
              </a:rPr>
              <a:t>实时渲染时，进行模型减面、重展UV、改贴图、绑定动画、引擎适配等优化，保障了手机端的互动流畅和稳定</a:t>
            </a:r>
            <a:endParaRPr lang="en-US" sz="2800" spc="279">
              <a:solidFill>
                <a:srgbClr val="FFFFFF"/>
              </a:solidFill>
              <a:latin typeface="思源黑体-粗体 Bold" panose="020B0800000000000000" charset="-122"/>
              <a:ea typeface="思源黑体-粗体 Bold" panose="020B0800000000000000" charset="-122"/>
            </a:endParaRPr>
          </a:p>
          <a:p>
            <a:pPr marL="0" lvl="0" indent="0" algn="ctr">
              <a:lnSpc>
                <a:spcPts val="3920"/>
              </a:lnSpc>
              <a:spcBef>
                <a:spcPct val="0"/>
              </a:spcBef>
            </a:pPr>
          </a:p>
        </p:txBody>
      </p:sp>
      <p:pic>
        <p:nvPicPr>
          <p:cNvPr id="28" name="图片 27"/>
          <p:cNvPicPr>
            <a:picLocks noChangeAspect="1"/>
          </p:cNvPicPr>
          <p:nvPr/>
        </p:nvPicPr>
        <p:blipFill>
          <a:blip r:embed="rId9"/>
          <a:stretch>
            <a:fillRect/>
          </a:stretch>
        </p:blipFill>
        <p:spPr>
          <a:xfrm>
            <a:off x="762000" y="3314700"/>
            <a:ext cx="10110470" cy="485902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7772400" y="2781300"/>
            <a:ext cx="4700270" cy="7077710"/>
          </a:xfrm>
          <a:prstGeom prst="rect">
            <a:avLst/>
          </a:prstGeom>
        </p:spPr>
      </p:pic>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12" name="Group 12"/>
          <p:cNvGrpSpPr/>
          <p:nvPr/>
        </p:nvGrpSpPr>
        <p:grpSpPr>
          <a:xfrm rot="0">
            <a:off x="451397" y="1883227"/>
            <a:ext cx="6455992" cy="8128269"/>
            <a:chOff x="0" y="0"/>
            <a:chExt cx="1700344" cy="2140779"/>
          </a:xfrm>
        </p:grpSpPr>
        <p:sp>
          <p:nvSpPr>
            <p:cNvPr id="13" name="Freeform 13"/>
            <p:cNvSpPr/>
            <p:nvPr/>
          </p:nvSpPr>
          <p:spPr>
            <a:xfrm>
              <a:off x="0" y="0"/>
              <a:ext cx="1700344" cy="2140779"/>
            </a:xfrm>
            <a:custGeom>
              <a:avLst/>
              <a:gdLst/>
              <a:ahLst/>
              <a:cxnLst/>
              <a:rect l="l" t="t" r="r" b="b"/>
              <a:pathLst>
                <a:path w="1700344" h="2140779">
                  <a:moveTo>
                    <a:pt x="61158" y="0"/>
                  </a:moveTo>
                  <a:lnTo>
                    <a:pt x="1639185" y="0"/>
                  </a:lnTo>
                  <a:cubicBezTo>
                    <a:pt x="1672962" y="0"/>
                    <a:pt x="1700344" y="27382"/>
                    <a:pt x="1700344" y="61158"/>
                  </a:cubicBezTo>
                  <a:lnTo>
                    <a:pt x="1700344" y="2079621"/>
                  </a:lnTo>
                  <a:cubicBezTo>
                    <a:pt x="1700344" y="2113397"/>
                    <a:pt x="1672962" y="2140779"/>
                    <a:pt x="1639185" y="2140779"/>
                  </a:cubicBezTo>
                  <a:lnTo>
                    <a:pt x="61158" y="2140779"/>
                  </a:lnTo>
                  <a:cubicBezTo>
                    <a:pt x="27382" y="2140779"/>
                    <a:pt x="0" y="2113397"/>
                    <a:pt x="0" y="2079621"/>
                  </a:cubicBezTo>
                  <a:lnTo>
                    <a:pt x="0" y="61158"/>
                  </a:lnTo>
                  <a:cubicBezTo>
                    <a:pt x="0" y="27382"/>
                    <a:pt x="27382" y="0"/>
                    <a:pt x="61158" y="0"/>
                  </a:cubicBezTo>
                  <a:close/>
                </a:path>
              </a:pathLst>
            </a:custGeom>
            <a:solidFill>
              <a:srgbClr val="E3D8D4"/>
            </a:solidFill>
          </p:spPr>
        </p:sp>
        <p:sp>
          <p:nvSpPr>
            <p:cNvPr id="14" name="TextBox 14"/>
            <p:cNvSpPr txBox="1"/>
            <p:nvPr/>
          </p:nvSpPr>
          <p:spPr>
            <a:xfrm>
              <a:off x="0" y="-47625"/>
              <a:ext cx="1700344" cy="2188404"/>
            </a:xfrm>
            <a:prstGeom prst="rect">
              <a:avLst/>
            </a:prstGeom>
          </p:spPr>
          <p:txBody>
            <a:bodyPr lIns="50800" tIns="50800" rIns="50800" bIns="50800" rtlCol="0" anchor="ctr"/>
            <a:lstStyle/>
            <a:p>
              <a:pPr algn="ctr">
                <a:lnSpc>
                  <a:spcPts val="2895"/>
                </a:lnSpc>
              </a:pPr>
            </a:p>
          </p:txBody>
        </p:sp>
      </p:grpSp>
      <p:grpSp>
        <p:nvGrpSpPr>
          <p:cNvPr id="15" name="Group 15"/>
          <p:cNvGrpSpPr/>
          <p:nvPr/>
        </p:nvGrpSpPr>
        <p:grpSpPr>
          <a:xfrm rot="0">
            <a:off x="13179242" y="1883227"/>
            <a:ext cx="4839167" cy="8128269"/>
            <a:chOff x="0" y="0"/>
            <a:chExt cx="1274513" cy="2140779"/>
          </a:xfrm>
        </p:grpSpPr>
        <p:sp>
          <p:nvSpPr>
            <p:cNvPr id="16" name="Freeform 16"/>
            <p:cNvSpPr/>
            <p:nvPr/>
          </p:nvSpPr>
          <p:spPr>
            <a:xfrm>
              <a:off x="0" y="0"/>
              <a:ext cx="1274513" cy="2140779"/>
            </a:xfrm>
            <a:custGeom>
              <a:avLst/>
              <a:gdLst/>
              <a:ahLst/>
              <a:cxnLst/>
              <a:rect l="l" t="t" r="r" b="b"/>
              <a:pathLst>
                <a:path w="1274513" h="2140779">
                  <a:moveTo>
                    <a:pt x="81592" y="0"/>
                  </a:moveTo>
                  <a:lnTo>
                    <a:pt x="1192921" y="0"/>
                  </a:lnTo>
                  <a:cubicBezTo>
                    <a:pt x="1214561" y="0"/>
                    <a:pt x="1235314" y="8596"/>
                    <a:pt x="1250615" y="23898"/>
                  </a:cubicBezTo>
                  <a:cubicBezTo>
                    <a:pt x="1265917" y="39199"/>
                    <a:pt x="1274513" y="59953"/>
                    <a:pt x="1274513" y="81592"/>
                  </a:cubicBezTo>
                  <a:lnTo>
                    <a:pt x="1274513" y="2059187"/>
                  </a:lnTo>
                  <a:cubicBezTo>
                    <a:pt x="1274513" y="2104249"/>
                    <a:pt x="1237983" y="2140779"/>
                    <a:pt x="1192921" y="2140779"/>
                  </a:cubicBezTo>
                  <a:lnTo>
                    <a:pt x="81592" y="2140779"/>
                  </a:lnTo>
                  <a:cubicBezTo>
                    <a:pt x="59953" y="2140779"/>
                    <a:pt x="39199" y="2132182"/>
                    <a:pt x="23898" y="2116881"/>
                  </a:cubicBezTo>
                  <a:cubicBezTo>
                    <a:pt x="8596" y="2101579"/>
                    <a:pt x="0" y="2080826"/>
                    <a:pt x="0" y="2059187"/>
                  </a:cubicBezTo>
                  <a:lnTo>
                    <a:pt x="0" y="81592"/>
                  </a:lnTo>
                  <a:cubicBezTo>
                    <a:pt x="0" y="59953"/>
                    <a:pt x="8596" y="39199"/>
                    <a:pt x="23898" y="23898"/>
                  </a:cubicBezTo>
                  <a:cubicBezTo>
                    <a:pt x="39199" y="8596"/>
                    <a:pt x="59953" y="0"/>
                    <a:pt x="81592" y="0"/>
                  </a:cubicBezTo>
                  <a:close/>
                </a:path>
              </a:pathLst>
            </a:custGeom>
            <a:solidFill>
              <a:srgbClr val="ADBDD6"/>
            </a:solidFill>
          </p:spPr>
        </p:sp>
        <p:sp>
          <p:nvSpPr>
            <p:cNvPr id="17" name="TextBox 17"/>
            <p:cNvSpPr txBox="1"/>
            <p:nvPr/>
          </p:nvSpPr>
          <p:spPr>
            <a:xfrm>
              <a:off x="0" y="-47625"/>
              <a:ext cx="1274513" cy="2188404"/>
            </a:xfrm>
            <a:prstGeom prst="rect">
              <a:avLst/>
            </a:prstGeom>
          </p:spPr>
          <p:txBody>
            <a:bodyPr lIns="50800" tIns="50800" rIns="50800" bIns="50800" rtlCol="0" anchor="ctr"/>
            <a:lstStyle/>
            <a:p>
              <a:pPr algn="ctr">
                <a:lnSpc>
                  <a:spcPts val="2895"/>
                </a:lnSpc>
              </a:pPr>
            </a:p>
          </p:txBody>
        </p:sp>
      </p:grpSp>
      <p:sp>
        <p:nvSpPr>
          <p:cNvPr id="18" name="Freeform 18"/>
          <p:cNvSpPr/>
          <p:nvPr/>
        </p:nvSpPr>
        <p:spPr>
          <a:xfrm>
            <a:off x="1224307" y="2703566"/>
            <a:ext cx="4878709" cy="6713824"/>
          </a:xfrm>
          <a:custGeom>
            <a:avLst/>
            <a:gdLst/>
            <a:ahLst/>
            <a:cxnLst/>
            <a:rect l="l" t="t" r="r" b="b"/>
            <a:pathLst>
              <a:path w="4878709" h="6713824">
                <a:moveTo>
                  <a:pt x="0" y="0"/>
                </a:moveTo>
                <a:lnTo>
                  <a:pt x="4878709" y="0"/>
                </a:lnTo>
                <a:lnTo>
                  <a:pt x="4878709" y="6713824"/>
                </a:lnTo>
                <a:lnTo>
                  <a:pt x="0" y="6713824"/>
                </a:lnTo>
                <a:lnTo>
                  <a:pt x="0" y="0"/>
                </a:lnTo>
                <a:close/>
              </a:path>
            </a:pathLst>
          </a:custGeom>
          <a:blipFill>
            <a:blip r:embed="rId10"/>
            <a:stretch>
              <a:fillRect b="-30878"/>
            </a:stretch>
          </a:blipFill>
        </p:spPr>
      </p:sp>
      <p:sp>
        <p:nvSpPr>
          <p:cNvPr id="19" name="Freeform 19"/>
          <p:cNvSpPr/>
          <p:nvPr/>
        </p:nvSpPr>
        <p:spPr>
          <a:xfrm>
            <a:off x="12724933" y="7622018"/>
            <a:ext cx="5293477" cy="2432491"/>
          </a:xfrm>
          <a:custGeom>
            <a:avLst/>
            <a:gdLst/>
            <a:ahLst/>
            <a:cxnLst/>
            <a:rect l="l" t="t" r="r" b="b"/>
            <a:pathLst>
              <a:path w="5293477" h="2432491">
                <a:moveTo>
                  <a:pt x="0" y="0"/>
                </a:moveTo>
                <a:lnTo>
                  <a:pt x="5293476" y="0"/>
                </a:lnTo>
                <a:lnTo>
                  <a:pt x="5293476" y="2432491"/>
                </a:lnTo>
                <a:lnTo>
                  <a:pt x="0" y="24324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1" name="Group 21"/>
          <p:cNvGrpSpPr/>
          <p:nvPr/>
        </p:nvGrpSpPr>
        <p:grpSpPr>
          <a:xfrm rot="0">
            <a:off x="6955950" y="1883227"/>
            <a:ext cx="6910194" cy="1016066"/>
            <a:chOff x="0" y="0"/>
            <a:chExt cx="1819969" cy="267606"/>
          </a:xfrm>
        </p:grpSpPr>
        <p:sp>
          <p:nvSpPr>
            <p:cNvPr id="22" name="Freeform 22"/>
            <p:cNvSpPr/>
            <p:nvPr/>
          </p:nvSpPr>
          <p:spPr>
            <a:xfrm>
              <a:off x="0" y="0"/>
              <a:ext cx="1819969" cy="267606"/>
            </a:xfrm>
            <a:custGeom>
              <a:avLst/>
              <a:gdLst/>
              <a:ahLst/>
              <a:cxnLst/>
              <a:rect l="l" t="t" r="r" b="b"/>
              <a:pathLst>
                <a:path w="1819969" h="267606">
                  <a:moveTo>
                    <a:pt x="57138" y="0"/>
                  </a:moveTo>
                  <a:lnTo>
                    <a:pt x="1762830" y="0"/>
                  </a:lnTo>
                  <a:cubicBezTo>
                    <a:pt x="1794387" y="0"/>
                    <a:pt x="1819969" y="25582"/>
                    <a:pt x="1819969" y="57138"/>
                  </a:cubicBezTo>
                  <a:lnTo>
                    <a:pt x="1819969" y="210467"/>
                  </a:lnTo>
                  <a:cubicBezTo>
                    <a:pt x="1819969" y="242024"/>
                    <a:pt x="1794387" y="267606"/>
                    <a:pt x="1762830" y="267606"/>
                  </a:cubicBezTo>
                  <a:lnTo>
                    <a:pt x="57138" y="267606"/>
                  </a:lnTo>
                  <a:cubicBezTo>
                    <a:pt x="25582" y="267606"/>
                    <a:pt x="0" y="242024"/>
                    <a:pt x="0" y="210467"/>
                  </a:cubicBezTo>
                  <a:lnTo>
                    <a:pt x="0" y="57138"/>
                  </a:lnTo>
                  <a:cubicBezTo>
                    <a:pt x="0" y="25582"/>
                    <a:pt x="25582" y="0"/>
                    <a:pt x="57138" y="0"/>
                  </a:cubicBezTo>
                  <a:close/>
                </a:path>
              </a:pathLst>
            </a:custGeom>
            <a:solidFill>
              <a:srgbClr val="E4B591"/>
            </a:solidFill>
          </p:spPr>
        </p:sp>
        <p:sp>
          <p:nvSpPr>
            <p:cNvPr id="23" name="TextBox 23"/>
            <p:cNvSpPr txBox="1"/>
            <p:nvPr/>
          </p:nvSpPr>
          <p:spPr>
            <a:xfrm>
              <a:off x="0" y="-57150"/>
              <a:ext cx="1819969" cy="324756"/>
            </a:xfrm>
            <a:prstGeom prst="rect">
              <a:avLst/>
            </a:prstGeom>
          </p:spPr>
          <p:txBody>
            <a:bodyPr lIns="50800" tIns="50800" rIns="50800" bIns="50800" rtlCol="0" anchor="ctr"/>
            <a:lstStyle/>
            <a:p>
              <a:pPr algn="ctr">
                <a:lnSpc>
                  <a:spcPts val="3000"/>
                </a:lnSpc>
              </a:pPr>
            </a:p>
          </p:txBody>
        </p:sp>
      </p:grpSp>
      <p:sp>
        <p:nvSpPr>
          <p:cNvPr id="24" name="TextBox 24"/>
          <p:cNvSpPr txBox="1"/>
          <p:nvPr/>
        </p:nvSpPr>
        <p:spPr>
          <a:xfrm>
            <a:off x="4613678" y="576986"/>
            <a:ext cx="8111255" cy="2809840"/>
          </a:xfrm>
          <a:prstGeom prst="rect">
            <a:avLst/>
          </a:prstGeom>
        </p:spPr>
        <p:txBody>
          <a:bodyPr lIns="0" tIns="0" rIns="0" bIns="0" rtlCol="0" anchor="t">
            <a:spAutoFit/>
          </a:bodyPr>
          <a:lstStyle/>
          <a:p>
            <a:pPr algn="ctr">
              <a:lnSpc>
                <a:spcPts val="7470"/>
              </a:lnSpc>
            </a:pPr>
            <a:r>
              <a:rPr lang="en-US" sz="5335" spc="714">
                <a:solidFill>
                  <a:srgbClr val="34455F"/>
                </a:solidFill>
                <a:latin typeface="思源黑体 1 Medium" panose="020B0600000000000000" charset="-122"/>
                <a:ea typeface="思源黑体 1 Medium" panose="020B0600000000000000" charset="-122"/>
              </a:rPr>
              <a:t>AR在导航领域的应用</a:t>
            </a:r>
            <a:endParaRPr lang="en-US" sz="5335" spc="714">
              <a:solidFill>
                <a:srgbClr val="34455F"/>
              </a:solidFill>
              <a:latin typeface="思源黑体 1 Medium" panose="020B0600000000000000" charset="-122"/>
              <a:ea typeface="思源黑体 1 Medium" panose="020B0600000000000000" charset="-122"/>
            </a:endParaRPr>
          </a:p>
          <a:p>
            <a:pPr algn="ctr">
              <a:lnSpc>
                <a:spcPts val="7470"/>
              </a:lnSpc>
            </a:pPr>
          </a:p>
          <a:p>
            <a:pPr algn="ctr">
              <a:lnSpc>
                <a:spcPts val="7470"/>
              </a:lnSpc>
              <a:spcBef>
                <a:spcPct val="0"/>
              </a:spcBef>
            </a:pPr>
          </a:p>
        </p:txBody>
      </p:sp>
      <p:sp>
        <p:nvSpPr>
          <p:cNvPr id="25" name="TextBox 25"/>
          <p:cNvSpPr txBox="1"/>
          <p:nvPr/>
        </p:nvSpPr>
        <p:spPr>
          <a:xfrm>
            <a:off x="759799" y="1943806"/>
            <a:ext cx="5807724" cy="1071235"/>
          </a:xfrm>
          <a:prstGeom prst="rect">
            <a:avLst/>
          </a:prstGeom>
        </p:spPr>
        <p:txBody>
          <a:bodyPr lIns="0" tIns="0" rIns="0" bIns="0" rtlCol="0" anchor="t">
            <a:spAutoFit/>
          </a:bodyPr>
          <a:lstStyle/>
          <a:p>
            <a:pPr>
              <a:lnSpc>
                <a:spcPts val="4510"/>
              </a:lnSpc>
            </a:pPr>
            <a:r>
              <a:rPr lang="en-US" sz="3005">
                <a:solidFill>
                  <a:srgbClr val="34455F"/>
                </a:solidFill>
                <a:ea typeface="思源黑体-粗体" panose="020B0400000000000000" charset="-122"/>
              </a:rPr>
              <a:t>高德导航等产品：在室内无法导航</a:t>
            </a:r>
            <a:endParaRPr lang="en-US" sz="3005">
              <a:solidFill>
                <a:srgbClr val="34455F"/>
              </a:solidFill>
              <a:ea typeface="思源黑体-粗体" panose="020B0400000000000000" charset="-122"/>
            </a:endParaRPr>
          </a:p>
          <a:p>
            <a:pPr marL="0" lvl="0" indent="0">
              <a:lnSpc>
                <a:spcPts val="4200"/>
              </a:lnSpc>
              <a:spcBef>
                <a:spcPct val="0"/>
              </a:spcBef>
            </a:pPr>
          </a:p>
        </p:txBody>
      </p:sp>
      <p:sp>
        <p:nvSpPr>
          <p:cNvPr id="26" name="TextBox 26"/>
          <p:cNvSpPr txBox="1"/>
          <p:nvPr/>
        </p:nvSpPr>
        <p:spPr>
          <a:xfrm>
            <a:off x="7019581" y="1943806"/>
            <a:ext cx="6846563" cy="1089513"/>
          </a:xfrm>
          <a:prstGeom prst="rect">
            <a:avLst/>
          </a:prstGeom>
        </p:spPr>
        <p:txBody>
          <a:bodyPr lIns="0" tIns="0" rIns="0" bIns="0" rtlCol="0" anchor="t">
            <a:spAutoFit/>
          </a:bodyPr>
          <a:lstStyle/>
          <a:p>
            <a:pPr>
              <a:lnSpc>
                <a:spcPts val="4510"/>
              </a:lnSpc>
            </a:pPr>
            <a:r>
              <a:rPr lang="en-US" sz="3005">
                <a:solidFill>
                  <a:srgbClr val="25354C"/>
                </a:solidFill>
                <a:latin typeface="思源黑体-粗体" panose="020B0400000000000000" charset="-122"/>
                <a:ea typeface="思源黑体-粗体" panose="020B0400000000000000" charset="-122"/>
              </a:rPr>
              <a:t>百度AR导航：精准，并考虑了用户体验</a:t>
            </a:r>
            <a:endParaRPr lang="en-US" sz="3005">
              <a:solidFill>
                <a:srgbClr val="25354C"/>
              </a:solidFill>
              <a:latin typeface="思源黑体-粗体" panose="020B0400000000000000" charset="-122"/>
              <a:ea typeface="思源黑体-粗体" panose="020B0400000000000000" charset="-122"/>
            </a:endParaRPr>
          </a:p>
          <a:p>
            <a:pPr marL="0" lvl="0" indent="0">
              <a:lnSpc>
                <a:spcPts val="4200"/>
              </a:lnSpc>
              <a:spcBef>
                <a:spcPct val="0"/>
              </a:spcBef>
            </a:pPr>
          </a:p>
        </p:txBody>
      </p:sp>
      <p:sp>
        <p:nvSpPr>
          <p:cNvPr id="27" name="TextBox 27"/>
          <p:cNvSpPr txBox="1"/>
          <p:nvPr/>
        </p:nvSpPr>
        <p:spPr>
          <a:xfrm>
            <a:off x="13913769" y="2143849"/>
            <a:ext cx="3640405" cy="6233013"/>
          </a:xfrm>
          <a:prstGeom prst="rect">
            <a:avLst/>
          </a:prstGeom>
        </p:spPr>
        <p:txBody>
          <a:bodyPr lIns="0" tIns="0" rIns="0" bIns="0" rtlCol="0" anchor="t">
            <a:spAutoFit/>
          </a:bodyPr>
          <a:lstStyle/>
          <a:p>
            <a:pPr>
              <a:lnSpc>
                <a:spcPts val="4510"/>
              </a:lnSpc>
            </a:pPr>
            <a:r>
              <a:rPr lang="en-US" sz="3005">
                <a:solidFill>
                  <a:srgbClr val="34455F"/>
                </a:solidFill>
                <a:ea typeface="思源黑体-粗体" panose="020B0400000000000000" charset="-122"/>
              </a:rPr>
              <a:t>优化方向：</a:t>
            </a:r>
            <a:endParaRPr lang="en-US" sz="3005">
              <a:solidFill>
                <a:srgbClr val="34455F"/>
              </a:solidFill>
              <a:ea typeface="思源黑体-粗体" panose="020B0400000000000000" charset="-122"/>
            </a:endParaRPr>
          </a:p>
          <a:p>
            <a:pPr>
              <a:lnSpc>
                <a:spcPts val="4510"/>
              </a:lnSpc>
            </a:pPr>
            <a:r>
              <a:rPr lang="en-US" sz="3005">
                <a:solidFill>
                  <a:srgbClr val="BD0708"/>
                </a:solidFill>
                <a:ea typeface="思源黑体-粗体" panose="020B0400000000000000" charset="-122"/>
              </a:rPr>
              <a:t>情境感知</a:t>
            </a:r>
            <a:r>
              <a:rPr lang="en-US" sz="3005">
                <a:solidFill>
                  <a:srgbClr val="34455F"/>
                </a:solidFill>
                <a:ea typeface="思源黑体-粗体" panose="020B0400000000000000" charset="-122"/>
              </a:rPr>
              <a:t>与</a:t>
            </a:r>
            <a:r>
              <a:rPr lang="en-US" sz="3005">
                <a:solidFill>
                  <a:srgbClr val="BD0708"/>
                </a:solidFill>
                <a:ea typeface="思源黑体-粗体" panose="020B0400000000000000" charset="-122"/>
              </a:rPr>
              <a:t>智能推荐</a:t>
            </a:r>
            <a:endParaRPr lang="en-US" sz="3005">
              <a:solidFill>
                <a:srgbClr val="BD0708"/>
              </a:solidFill>
              <a:ea typeface="思源黑体-粗体" panose="020B0400000000000000" charset="-122"/>
            </a:endParaRPr>
          </a:p>
          <a:p>
            <a:pPr>
              <a:lnSpc>
                <a:spcPts val="4510"/>
              </a:lnSpc>
            </a:pPr>
          </a:p>
          <a:p>
            <a:pPr>
              <a:lnSpc>
                <a:spcPts val="4510"/>
              </a:lnSpc>
            </a:pPr>
            <a:r>
              <a:rPr lang="en-US" sz="3005">
                <a:solidFill>
                  <a:srgbClr val="25354C"/>
                </a:solidFill>
                <a:latin typeface="思源黑体-粗体" panose="020B0400000000000000" charset="-122"/>
                <a:ea typeface="思源黑体-粗体" panose="020B0400000000000000" charset="-122"/>
              </a:rPr>
              <a:t>例如，在商场内导航时，AR系统可以根据用户的购物历史和偏好，推荐相关的店铺和优惠信息并规划路线</a:t>
            </a:r>
            <a:endParaRPr lang="en-US" sz="3005">
              <a:solidFill>
                <a:srgbClr val="25354C"/>
              </a:solidFill>
              <a:latin typeface="思源黑体-粗体" panose="020B0400000000000000" charset="-122"/>
              <a:ea typeface="思源黑体-粗体" panose="020B0400000000000000" charset="-122"/>
            </a:endParaRPr>
          </a:p>
          <a:p>
            <a:pPr>
              <a:lnSpc>
                <a:spcPts val="4510"/>
              </a:lnSpc>
            </a:pPr>
          </a:p>
          <a:p>
            <a:pPr marL="0" lvl="0" indent="0">
              <a:lnSpc>
                <a:spcPts val="4200"/>
              </a:lnSpc>
              <a:spcBef>
                <a:spcPct val="0"/>
              </a:spcBef>
            </a:p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12" name="Group 12"/>
          <p:cNvGrpSpPr/>
          <p:nvPr/>
        </p:nvGrpSpPr>
        <p:grpSpPr>
          <a:xfrm rot="0">
            <a:off x="1028700" y="5645349"/>
            <a:ext cx="4237432" cy="773600"/>
            <a:chOff x="0" y="0"/>
            <a:chExt cx="5649910" cy="1031467"/>
          </a:xfrm>
        </p:grpSpPr>
        <p:grpSp>
          <p:nvGrpSpPr>
            <p:cNvPr id="13" name="Group 13"/>
            <p:cNvGrpSpPr/>
            <p:nvPr/>
          </p:nvGrpSpPr>
          <p:grpSpPr>
            <a:xfrm rot="0">
              <a:off x="294172" y="0"/>
              <a:ext cx="5355738" cy="1031467"/>
              <a:chOff x="0" y="0"/>
              <a:chExt cx="1800846" cy="346827"/>
            </a:xfrm>
          </p:grpSpPr>
          <p:sp>
            <p:nvSpPr>
              <p:cNvPr id="14" name="Freeform 14"/>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15" name="TextBox 15"/>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16" name="TextBox 16"/>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latin typeface="思源黑体-粗体 Bold" panose="020B0800000000000000" charset="-122"/>
                  <a:ea typeface="思源黑体-粗体 Bold" panose="020B0800000000000000" charset="-122"/>
                </a:rPr>
                <a:t>AR试穿衣服</a:t>
              </a:r>
              <a:endParaRPr lang="en-US" sz="2440" spc="243">
                <a:solidFill>
                  <a:srgbClr val="FFFFFF"/>
                </a:solidFill>
                <a:latin typeface="思源黑体-粗体 Bold" panose="020B0800000000000000" charset="-122"/>
                <a:ea typeface="思源黑体-粗体 Bold" panose="020B0800000000000000" charset="-122"/>
              </a:endParaRPr>
            </a:p>
          </p:txBody>
        </p:sp>
      </p:grpSp>
      <p:grpSp>
        <p:nvGrpSpPr>
          <p:cNvPr id="17" name="Group 17"/>
          <p:cNvGrpSpPr/>
          <p:nvPr/>
        </p:nvGrpSpPr>
        <p:grpSpPr>
          <a:xfrm rot="0">
            <a:off x="1028700" y="4263201"/>
            <a:ext cx="4237432" cy="773600"/>
            <a:chOff x="0" y="0"/>
            <a:chExt cx="5649910" cy="1031467"/>
          </a:xfrm>
        </p:grpSpPr>
        <p:grpSp>
          <p:nvGrpSpPr>
            <p:cNvPr id="18" name="Group 18"/>
            <p:cNvGrpSpPr/>
            <p:nvPr/>
          </p:nvGrpSpPr>
          <p:grpSpPr>
            <a:xfrm rot="0">
              <a:off x="294172" y="0"/>
              <a:ext cx="5355738" cy="1031467"/>
              <a:chOff x="0" y="0"/>
              <a:chExt cx="1800846" cy="346827"/>
            </a:xfrm>
          </p:grpSpPr>
          <p:sp>
            <p:nvSpPr>
              <p:cNvPr id="19" name="Freeform 19"/>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20" name="TextBox 20"/>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21" name="TextBox 21"/>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latin typeface="思源黑体-粗体 Bold" panose="020B0800000000000000" charset="-122"/>
                  <a:ea typeface="思源黑体-粗体 Bold" panose="020B0800000000000000" charset="-122"/>
                </a:rPr>
                <a:t>AR试妆</a:t>
              </a:r>
              <a:endParaRPr lang="en-US" sz="2440" spc="243">
                <a:solidFill>
                  <a:srgbClr val="FFFFFF"/>
                </a:solidFill>
                <a:latin typeface="思源黑体-粗体 Bold" panose="020B0800000000000000" charset="-122"/>
                <a:ea typeface="思源黑体-粗体 Bold" panose="020B0800000000000000" charset="-122"/>
              </a:endParaRPr>
            </a:p>
          </p:txBody>
        </p:sp>
      </p:grpSp>
      <p:grpSp>
        <p:nvGrpSpPr>
          <p:cNvPr id="22" name="Group 22"/>
          <p:cNvGrpSpPr/>
          <p:nvPr/>
        </p:nvGrpSpPr>
        <p:grpSpPr>
          <a:xfrm rot="0">
            <a:off x="1028700" y="7219030"/>
            <a:ext cx="4237432" cy="773600"/>
            <a:chOff x="0" y="0"/>
            <a:chExt cx="5649910" cy="1031467"/>
          </a:xfrm>
        </p:grpSpPr>
        <p:grpSp>
          <p:nvGrpSpPr>
            <p:cNvPr id="23" name="Group 23"/>
            <p:cNvGrpSpPr/>
            <p:nvPr/>
          </p:nvGrpSpPr>
          <p:grpSpPr>
            <a:xfrm rot="0">
              <a:off x="294172" y="0"/>
              <a:ext cx="5355738" cy="1031467"/>
              <a:chOff x="0" y="0"/>
              <a:chExt cx="1800846" cy="346827"/>
            </a:xfrm>
          </p:grpSpPr>
          <p:sp>
            <p:nvSpPr>
              <p:cNvPr id="24" name="Freeform 24"/>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25" name="TextBox 25"/>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26" name="TextBox 26"/>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ea typeface="思源黑体-粗体 Bold" panose="020B0800000000000000" charset="-122"/>
                </a:rPr>
                <a:t>语音识别</a:t>
              </a:r>
              <a:endParaRPr lang="en-US" sz="2440" spc="243">
                <a:solidFill>
                  <a:srgbClr val="FFFFFF"/>
                </a:solidFill>
                <a:ea typeface="思源黑体-粗体 Bold" panose="020B0800000000000000" charset="-122"/>
              </a:endParaRPr>
            </a:p>
          </p:txBody>
        </p:sp>
      </p:grpSp>
      <p:grpSp>
        <p:nvGrpSpPr>
          <p:cNvPr id="27" name="Group 27"/>
          <p:cNvGrpSpPr/>
          <p:nvPr/>
        </p:nvGrpSpPr>
        <p:grpSpPr>
          <a:xfrm rot="0">
            <a:off x="1028700" y="8484700"/>
            <a:ext cx="4237432" cy="773600"/>
            <a:chOff x="0" y="0"/>
            <a:chExt cx="5649910" cy="1031467"/>
          </a:xfrm>
        </p:grpSpPr>
        <p:grpSp>
          <p:nvGrpSpPr>
            <p:cNvPr id="28" name="Group 28"/>
            <p:cNvGrpSpPr/>
            <p:nvPr/>
          </p:nvGrpSpPr>
          <p:grpSpPr>
            <a:xfrm rot="0">
              <a:off x="294172" y="0"/>
              <a:ext cx="5355738" cy="1031467"/>
              <a:chOff x="0" y="0"/>
              <a:chExt cx="1800846" cy="346827"/>
            </a:xfrm>
          </p:grpSpPr>
          <p:sp>
            <p:nvSpPr>
              <p:cNvPr id="29" name="Freeform 29"/>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30" name="TextBox 30"/>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31" name="TextBox 31"/>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ea typeface="思源黑体-粗体 Bold" panose="020B0800000000000000" charset="-122"/>
                </a:rPr>
                <a:t>手势控制</a:t>
              </a:r>
              <a:endParaRPr lang="en-US" sz="2440" spc="243">
                <a:solidFill>
                  <a:srgbClr val="FFFFFF"/>
                </a:solidFill>
                <a:ea typeface="思源黑体-粗体 Bold" panose="020B0800000000000000" charset="-122"/>
              </a:endParaRPr>
            </a:p>
          </p:txBody>
        </p:sp>
      </p:grpSp>
      <p:grpSp>
        <p:nvGrpSpPr>
          <p:cNvPr id="32" name="Group 32"/>
          <p:cNvGrpSpPr/>
          <p:nvPr/>
        </p:nvGrpSpPr>
        <p:grpSpPr>
          <a:xfrm rot="0">
            <a:off x="1028700" y="2880001"/>
            <a:ext cx="4237432" cy="773600"/>
            <a:chOff x="0" y="0"/>
            <a:chExt cx="5649910" cy="1031467"/>
          </a:xfrm>
        </p:grpSpPr>
        <p:grpSp>
          <p:nvGrpSpPr>
            <p:cNvPr id="33" name="Group 33"/>
            <p:cNvGrpSpPr/>
            <p:nvPr/>
          </p:nvGrpSpPr>
          <p:grpSpPr>
            <a:xfrm rot="0">
              <a:off x="294172" y="0"/>
              <a:ext cx="5355738" cy="1031467"/>
              <a:chOff x="0" y="0"/>
              <a:chExt cx="1800846" cy="346827"/>
            </a:xfrm>
          </p:grpSpPr>
          <p:sp>
            <p:nvSpPr>
              <p:cNvPr id="34" name="Freeform 34"/>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35" name="TextBox 35"/>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36" name="TextBox 36"/>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latin typeface="思源黑体-粗体 Bold" panose="020B0800000000000000" charset="-122"/>
                  <a:ea typeface="思源黑体-粗体 Bold" panose="020B0800000000000000" charset="-122"/>
                </a:rPr>
                <a:t>AR装修设计</a:t>
              </a:r>
              <a:endParaRPr lang="en-US" sz="2440" spc="243">
                <a:solidFill>
                  <a:srgbClr val="FFFFFF"/>
                </a:solidFill>
                <a:latin typeface="思源黑体-粗体 Bold" panose="020B0800000000000000" charset="-122"/>
                <a:ea typeface="思源黑体-粗体 Bold" panose="020B0800000000000000" charset="-122"/>
              </a:endParaRPr>
            </a:p>
          </p:txBody>
        </p:sp>
      </p:grpSp>
      <p:sp>
        <p:nvSpPr>
          <p:cNvPr id="38" name="TextBox 38"/>
          <p:cNvSpPr txBox="1"/>
          <p:nvPr/>
        </p:nvSpPr>
        <p:spPr>
          <a:xfrm>
            <a:off x="4613678" y="576986"/>
            <a:ext cx="8111255"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latin typeface="思源黑体 1" panose="020B0500000000000000" charset="-122"/>
                <a:ea typeface="思源黑体 1" panose="020B0500000000000000" charset="-122"/>
              </a:rPr>
              <a:t>AR在电商领域的应用</a:t>
            </a:r>
            <a:endParaRPr lang="en-US" sz="5335" spc="714">
              <a:solidFill>
                <a:srgbClr val="34455F"/>
              </a:solidFill>
              <a:latin typeface="思源黑体 1" panose="020B0500000000000000" charset="-122"/>
              <a:ea typeface="思源黑体 1" panose="020B0500000000000000" charset="-122"/>
            </a:endParaRPr>
          </a:p>
        </p:txBody>
      </p:sp>
      <p:sp>
        <p:nvSpPr>
          <p:cNvPr id="39" name="TextBox 39"/>
          <p:cNvSpPr txBox="1"/>
          <p:nvPr/>
        </p:nvSpPr>
        <p:spPr>
          <a:xfrm>
            <a:off x="1110353" y="1680153"/>
            <a:ext cx="16067294" cy="1177290"/>
          </a:xfrm>
          <a:prstGeom prst="rect">
            <a:avLst/>
          </a:prstGeom>
        </p:spPr>
        <p:txBody>
          <a:bodyPr lIns="0" tIns="0" rIns="0" bIns="0" rtlCol="0" anchor="t">
            <a:spAutoFit/>
          </a:bodyPr>
          <a:lstStyle/>
          <a:p>
            <a:pPr>
              <a:lnSpc>
                <a:spcPts val="3300"/>
              </a:lnSpc>
            </a:pPr>
            <a:r>
              <a:rPr lang="en-US" sz="2200">
                <a:solidFill>
                  <a:srgbClr val="34455F"/>
                </a:solidFill>
                <a:latin typeface="思源黑体-粗体" panose="020B0400000000000000" charset="-122"/>
                <a:ea typeface="思源黑体-粗体" panose="020B0400000000000000" charset="-122"/>
              </a:rPr>
              <a:t>Snap和德勤合作的报告显示，</a:t>
            </a:r>
            <a:r>
              <a:rPr lang="en-US" sz="2200">
                <a:solidFill>
                  <a:srgbClr val="BD0708"/>
                </a:solidFill>
                <a:ea typeface="思源黑体-粗体" panose="020B0400000000000000" charset="-122"/>
              </a:rPr>
              <a:t>超过一半</a:t>
            </a:r>
            <a:r>
              <a:rPr lang="en-US" sz="2200">
                <a:solidFill>
                  <a:srgbClr val="34455F"/>
                </a:solidFill>
                <a:latin typeface="思源黑体-粗体" panose="020B0400000000000000" charset="-122"/>
                <a:ea typeface="思源黑体-粗体" panose="020B0400000000000000" charset="-122"/>
              </a:rPr>
              <a:t>的受访消费者认同AR让他们更有信心进行网购，而每4个消费者中有3人愿意为支持AR预览的产品支付溢价。体验过AR滤镜的用户，其</a:t>
            </a:r>
            <a:r>
              <a:rPr lang="en-US" sz="2200">
                <a:solidFill>
                  <a:srgbClr val="BD0708"/>
                </a:solidFill>
                <a:latin typeface="思源黑体-粗体" panose="020B0400000000000000" charset="-122"/>
                <a:ea typeface="思源黑体-粗体" panose="020B0400000000000000" charset="-122"/>
              </a:rPr>
              <a:t>下单的可能性是未体验者的2.4倍</a:t>
            </a:r>
            <a:r>
              <a:rPr lang="en-US" sz="2200">
                <a:solidFill>
                  <a:srgbClr val="34455F"/>
                </a:solidFill>
                <a:latin typeface="思源黑体-粗体" panose="020B0400000000000000" charset="-122"/>
                <a:ea typeface="思源黑体-粗体" panose="020B0400000000000000" charset="-122"/>
              </a:rPr>
              <a:t>，而经过AR试用，</a:t>
            </a:r>
            <a:r>
              <a:rPr lang="en-US" sz="2200">
                <a:solidFill>
                  <a:srgbClr val="BD0708"/>
                </a:solidFill>
                <a:latin typeface="思源黑体-粗体" panose="020B0400000000000000" charset="-122"/>
                <a:ea typeface="思源黑体-粗体" panose="020B0400000000000000" charset="-122"/>
              </a:rPr>
              <a:t>退货率可降低25%</a:t>
            </a:r>
            <a:r>
              <a:rPr lang="en-US" sz="2200">
                <a:solidFill>
                  <a:srgbClr val="34455F"/>
                </a:solidFill>
                <a:ea typeface="思源黑体-粗体" panose="020B0400000000000000" charset="-122"/>
              </a:rPr>
              <a:t>。</a:t>
            </a:r>
            <a:endParaRPr lang="en-US" sz="2200">
              <a:solidFill>
                <a:srgbClr val="34455F"/>
              </a:solidFill>
              <a:ea typeface="思源黑体-粗体" panose="020B0400000000000000" charset="-122"/>
            </a:endParaRPr>
          </a:p>
          <a:p>
            <a:pPr marL="0" lvl="0" indent="0">
              <a:lnSpc>
                <a:spcPts val="3000"/>
              </a:lnSpc>
              <a:spcBef>
                <a:spcPct val="0"/>
              </a:spcBef>
            </a:pPr>
          </a:p>
        </p:txBody>
      </p:sp>
      <p:pic>
        <p:nvPicPr>
          <p:cNvPr id="40" name="图片 39"/>
          <p:cNvPicPr>
            <a:picLocks noChangeAspect="1"/>
          </p:cNvPicPr>
          <p:nvPr/>
        </p:nvPicPr>
        <p:blipFill>
          <a:blip r:embed="rId9"/>
          <a:stretch>
            <a:fillRect/>
          </a:stretch>
        </p:blipFill>
        <p:spPr>
          <a:xfrm>
            <a:off x="5867400" y="3314700"/>
            <a:ext cx="10871200" cy="55016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12" name="Group 12"/>
          <p:cNvGrpSpPr/>
          <p:nvPr/>
        </p:nvGrpSpPr>
        <p:grpSpPr>
          <a:xfrm rot="0">
            <a:off x="1202996" y="7276624"/>
            <a:ext cx="4237432" cy="773600"/>
            <a:chOff x="0" y="0"/>
            <a:chExt cx="5649910" cy="1031467"/>
          </a:xfrm>
        </p:grpSpPr>
        <p:grpSp>
          <p:nvGrpSpPr>
            <p:cNvPr id="13" name="Group 13"/>
            <p:cNvGrpSpPr/>
            <p:nvPr/>
          </p:nvGrpSpPr>
          <p:grpSpPr>
            <a:xfrm rot="0">
              <a:off x="294172" y="0"/>
              <a:ext cx="5355738" cy="1031467"/>
              <a:chOff x="0" y="0"/>
              <a:chExt cx="1800846" cy="346827"/>
            </a:xfrm>
          </p:grpSpPr>
          <p:sp>
            <p:nvSpPr>
              <p:cNvPr id="14" name="Freeform 14"/>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15" name="TextBox 15"/>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16" name="TextBox 16"/>
            <p:cNvSpPr txBox="1"/>
            <p:nvPr/>
          </p:nvSpPr>
          <p:spPr>
            <a:xfrm>
              <a:off x="0" y="175052"/>
              <a:ext cx="5649910" cy="536522"/>
            </a:xfrm>
            <a:prstGeom prst="rect">
              <a:avLst/>
            </a:prstGeom>
          </p:spPr>
          <p:txBody>
            <a:bodyPr lIns="0" tIns="0" rIns="0" bIns="0" rtlCol="0" anchor="t">
              <a:spAutoFit/>
            </a:bodyPr>
            <a:lstStyle/>
            <a:p>
              <a:pPr marL="0" lvl="0" indent="0" algn="ctr">
                <a:lnSpc>
                  <a:spcPts val="3415"/>
                </a:lnSpc>
                <a:spcBef>
                  <a:spcPct val="0"/>
                </a:spcBef>
              </a:pPr>
              <a:r>
                <a:rPr lang="en-US" sz="2440" spc="243">
                  <a:solidFill>
                    <a:srgbClr val="FFFFFF"/>
                  </a:solidFill>
                  <a:ea typeface="思源黑体-粗体 Bold" panose="020B0800000000000000" charset="-122"/>
                </a:rPr>
                <a:t>隐私保护问题</a:t>
              </a:r>
              <a:endParaRPr lang="en-US" sz="2440" spc="243">
                <a:solidFill>
                  <a:srgbClr val="FFFFFF"/>
                </a:solidFill>
                <a:ea typeface="思源黑体-粗体 Bold" panose="020B0800000000000000" charset="-122"/>
              </a:endParaRPr>
            </a:p>
          </p:txBody>
        </p:sp>
      </p:grpSp>
      <p:sp>
        <p:nvSpPr>
          <p:cNvPr id="17" name="TextBox 17"/>
          <p:cNvSpPr txBox="1"/>
          <p:nvPr/>
        </p:nvSpPr>
        <p:spPr>
          <a:xfrm>
            <a:off x="4613678" y="576986"/>
            <a:ext cx="8111255"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ea typeface="思源黑体 1" panose="020B0500000000000000" charset="-122"/>
              </a:rPr>
              <a:t>目前的不足</a:t>
            </a:r>
            <a:endParaRPr lang="en-US" sz="5335" spc="714">
              <a:solidFill>
                <a:srgbClr val="34455F"/>
              </a:solidFill>
              <a:ea typeface="思源黑体 1" panose="020B0500000000000000" charset="-122"/>
            </a:endParaRPr>
          </a:p>
        </p:txBody>
      </p:sp>
      <p:sp>
        <p:nvSpPr>
          <p:cNvPr id="18" name="TextBox 18"/>
          <p:cNvSpPr txBox="1"/>
          <p:nvPr/>
        </p:nvSpPr>
        <p:spPr>
          <a:xfrm>
            <a:off x="5955463" y="2016385"/>
            <a:ext cx="11025124" cy="1813560"/>
          </a:xfrm>
          <a:prstGeom prst="rect">
            <a:avLst/>
          </a:prstGeom>
        </p:spPr>
        <p:txBody>
          <a:bodyPr lIns="0" tIns="0" rIns="0" bIns="0" rtlCol="0" anchor="t">
            <a:spAutoFit/>
          </a:bodyPr>
          <a:lstStyle/>
          <a:p>
            <a:pPr>
              <a:lnSpc>
                <a:spcPts val="3750"/>
              </a:lnSpc>
            </a:pPr>
            <a:r>
              <a:rPr lang="en-US" sz="2500">
                <a:solidFill>
                  <a:srgbClr val="34455F"/>
                </a:solidFill>
                <a:latin typeface="思源黑体-粗体" panose="020B0400000000000000" charset="-122"/>
                <a:ea typeface="思源黑体-粗体" panose="020B0400000000000000" charset="-122"/>
              </a:rPr>
              <a:t>德勤与Snap联合发布的AR用户画像报告显示，AR功能主要受到新世代人群（90后和00后）的青睐，难以像直播电商一样覆盖全年龄段用户。更令人关注的是，高达</a:t>
            </a:r>
            <a:r>
              <a:rPr lang="en-US" sz="2500">
                <a:solidFill>
                  <a:srgbClr val="BD0708"/>
                </a:solidFill>
                <a:latin typeface="思源黑体-粗体" panose="020B0400000000000000" charset="-122"/>
                <a:ea typeface="思源黑体-粗体" panose="020B0400000000000000" charset="-122"/>
              </a:rPr>
              <a:t>75%的受访用户坦言对AR功能“了解不够”</a:t>
            </a:r>
            <a:r>
              <a:rPr lang="en-US" sz="2500">
                <a:solidFill>
                  <a:srgbClr val="34455F"/>
                </a:solidFill>
                <a:ea typeface="思源黑体-粗体" panose="020B0400000000000000" charset="-122"/>
              </a:rPr>
              <a:t>。</a:t>
            </a:r>
            <a:endParaRPr lang="en-US" sz="2500">
              <a:solidFill>
                <a:srgbClr val="34455F"/>
              </a:solidFill>
              <a:ea typeface="思源黑体-粗体" panose="020B0400000000000000" charset="-122"/>
            </a:endParaRPr>
          </a:p>
          <a:p>
            <a:pPr marL="0" lvl="0" indent="0">
              <a:lnSpc>
                <a:spcPts val="3450"/>
              </a:lnSpc>
              <a:spcBef>
                <a:spcPct val="0"/>
              </a:spcBef>
            </a:pPr>
          </a:p>
        </p:txBody>
      </p:sp>
      <p:grpSp>
        <p:nvGrpSpPr>
          <p:cNvPr id="19" name="Group 19"/>
          <p:cNvGrpSpPr/>
          <p:nvPr/>
        </p:nvGrpSpPr>
        <p:grpSpPr>
          <a:xfrm rot="0">
            <a:off x="1202996" y="2092585"/>
            <a:ext cx="4237432" cy="962306"/>
            <a:chOff x="0" y="0"/>
            <a:chExt cx="5649910" cy="1283075"/>
          </a:xfrm>
        </p:grpSpPr>
        <p:grpSp>
          <p:nvGrpSpPr>
            <p:cNvPr id="20" name="Group 20"/>
            <p:cNvGrpSpPr/>
            <p:nvPr/>
          </p:nvGrpSpPr>
          <p:grpSpPr>
            <a:xfrm rot="0">
              <a:off x="294172" y="0"/>
              <a:ext cx="5355738" cy="1031467"/>
              <a:chOff x="0" y="0"/>
              <a:chExt cx="1800846" cy="346827"/>
            </a:xfrm>
          </p:grpSpPr>
          <p:sp>
            <p:nvSpPr>
              <p:cNvPr id="21" name="Freeform 21"/>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22" name="TextBox 22"/>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23" name="TextBox 23"/>
            <p:cNvSpPr txBox="1"/>
            <p:nvPr/>
          </p:nvSpPr>
          <p:spPr>
            <a:xfrm>
              <a:off x="0" y="175052"/>
              <a:ext cx="5649910" cy="1108022"/>
            </a:xfrm>
            <a:prstGeom prst="rect">
              <a:avLst/>
            </a:prstGeom>
          </p:spPr>
          <p:txBody>
            <a:bodyPr lIns="0" tIns="0" rIns="0" bIns="0" rtlCol="0" anchor="t">
              <a:spAutoFit/>
            </a:bodyPr>
            <a:lstStyle/>
            <a:p>
              <a:pPr algn="ctr">
                <a:lnSpc>
                  <a:spcPts val="3415"/>
                </a:lnSpc>
              </a:pPr>
              <a:r>
                <a:rPr lang="en-US" sz="2440" spc="243">
                  <a:solidFill>
                    <a:srgbClr val="FFFFFF"/>
                  </a:solidFill>
                  <a:latin typeface="思源黑体-粗体 Bold" panose="020B0800000000000000" charset="-122"/>
                  <a:ea typeface="思源黑体-粗体 Bold" panose="020B0800000000000000" charset="-122"/>
                </a:rPr>
                <a:t>AR受众有限</a:t>
              </a:r>
              <a:endParaRPr lang="en-US" sz="2440" spc="243">
                <a:solidFill>
                  <a:srgbClr val="FFFFFF"/>
                </a:solidFill>
                <a:latin typeface="思源黑体-粗体 Bold" panose="020B0800000000000000" charset="-122"/>
                <a:ea typeface="思源黑体-粗体 Bold" panose="020B0800000000000000" charset="-122"/>
              </a:endParaRPr>
            </a:p>
            <a:p>
              <a:pPr marL="0" lvl="0" indent="0" algn="ctr">
                <a:lnSpc>
                  <a:spcPts val="3415"/>
                </a:lnSpc>
                <a:spcBef>
                  <a:spcPct val="0"/>
                </a:spcBef>
              </a:pPr>
            </a:p>
          </p:txBody>
        </p:sp>
      </p:grpSp>
      <p:grpSp>
        <p:nvGrpSpPr>
          <p:cNvPr id="24" name="Group 24"/>
          <p:cNvGrpSpPr/>
          <p:nvPr/>
        </p:nvGrpSpPr>
        <p:grpSpPr>
          <a:xfrm rot="0">
            <a:off x="1028700" y="4662347"/>
            <a:ext cx="4411728" cy="1001888"/>
            <a:chOff x="0" y="0"/>
            <a:chExt cx="5882304" cy="1335851"/>
          </a:xfrm>
        </p:grpSpPr>
        <p:grpSp>
          <p:nvGrpSpPr>
            <p:cNvPr id="25" name="Group 25"/>
            <p:cNvGrpSpPr/>
            <p:nvPr/>
          </p:nvGrpSpPr>
          <p:grpSpPr>
            <a:xfrm rot="0">
              <a:off x="306272" y="0"/>
              <a:ext cx="5576032" cy="1073894"/>
              <a:chOff x="0" y="0"/>
              <a:chExt cx="1800846" cy="346827"/>
            </a:xfrm>
          </p:grpSpPr>
          <p:sp>
            <p:nvSpPr>
              <p:cNvPr id="26" name="Freeform 26"/>
              <p:cNvSpPr/>
              <p:nvPr/>
            </p:nvSpPr>
            <p:spPr>
              <a:xfrm>
                <a:off x="0" y="0"/>
                <a:ext cx="1800846" cy="346827"/>
              </a:xfrm>
              <a:custGeom>
                <a:avLst/>
                <a:gdLst/>
                <a:ahLst/>
                <a:cxnLst/>
                <a:rect l="l" t="t" r="r" b="b"/>
                <a:pathLst>
                  <a:path w="1800846" h="346827">
                    <a:moveTo>
                      <a:pt x="173413" y="0"/>
                    </a:moveTo>
                    <a:lnTo>
                      <a:pt x="1627433" y="0"/>
                    </a:lnTo>
                    <a:cubicBezTo>
                      <a:pt x="1723206" y="0"/>
                      <a:pt x="1800846" y="77640"/>
                      <a:pt x="1800846" y="173413"/>
                    </a:cubicBezTo>
                    <a:lnTo>
                      <a:pt x="1800846" y="173413"/>
                    </a:lnTo>
                    <a:cubicBezTo>
                      <a:pt x="1800846" y="219405"/>
                      <a:pt x="1782576" y="263514"/>
                      <a:pt x="1750054" y="296035"/>
                    </a:cubicBezTo>
                    <a:cubicBezTo>
                      <a:pt x="1717533" y="328556"/>
                      <a:pt x="1673425" y="346827"/>
                      <a:pt x="1627433" y="346827"/>
                    </a:cubicBezTo>
                    <a:lnTo>
                      <a:pt x="173413" y="346827"/>
                    </a:lnTo>
                    <a:cubicBezTo>
                      <a:pt x="77640" y="346827"/>
                      <a:pt x="0" y="269187"/>
                      <a:pt x="0" y="173413"/>
                    </a:cubicBezTo>
                    <a:lnTo>
                      <a:pt x="0" y="173413"/>
                    </a:lnTo>
                    <a:cubicBezTo>
                      <a:pt x="0" y="77640"/>
                      <a:pt x="77640" y="0"/>
                      <a:pt x="173413" y="0"/>
                    </a:cubicBezTo>
                    <a:close/>
                  </a:path>
                </a:pathLst>
              </a:custGeom>
              <a:solidFill>
                <a:srgbClr val="34455F"/>
              </a:solidFill>
              <a:ln w="9525" cap="rnd">
                <a:solidFill>
                  <a:srgbClr val="ADBDD6"/>
                </a:solidFill>
                <a:prstDash val="solid"/>
                <a:round/>
              </a:ln>
            </p:spPr>
          </p:sp>
          <p:sp>
            <p:nvSpPr>
              <p:cNvPr id="27" name="TextBox 27"/>
              <p:cNvSpPr txBox="1"/>
              <p:nvPr/>
            </p:nvSpPr>
            <p:spPr>
              <a:xfrm>
                <a:off x="0" y="-47625"/>
                <a:ext cx="1800846" cy="394452"/>
              </a:xfrm>
              <a:prstGeom prst="rect">
                <a:avLst/>
              </a:prstGeom>
            </p:spPr>
            <p:txBody>
              <a:bodyPr lIns="26351" tIns="26351" rIns="26351" bIns="26351" rtlCol="0" anchor="ctr"/>
              <a:lstStyle/>
              <a:p>
                <a:pPr marL="0" lvl="0" indent="0" algn="ctr">
                  <a:lnSpc>
                    <a:spcPts val="2895"/>
                  </a:lnSpc>
                  <a:spcBef>
                    <a:spcPct val="0"/>
                  </a:spcBef>
                </a:pPr>
              </a:p>
            </p:txBody>
          </p:sp>
        </p:grpSp>
        <p:sp>
          <p:nvSpPr>
            <p:cNvPr id="28" name="TextBox 28"/>
            <p:cNvSpPr txBox="1"/>
            <p:nvPr/>
          </p:nvSpPr>
          <p:spPr>
            <a:xfrm>
              <a:off x="0" y="184211"/>
              <a:ext cx="5882304" cy="1151639"/>
            </a:xfrm>
            <a:prstGeom prst="rect">
              <a:avLst/>
            </a:prstGeom>
          </p:spPr>
          <p:txBody>
            <a:bodyPr lIns="0" tIns="0" rIns="0" bIns="0" rtlCol="0" anchor="t">
              <a:spAutoFit/>
            </a:bodyPr>
            <a:lstStyle/>
            <a:p>
              <a:pPr algn="ctr">
                <a:lnSpc>
                  <a:spcPts val="3555"/>
                </a:lnSpc>
              </a:pPr>
              <a:r>
                <a:rPr lang="en-US" sz="2540" spc="253">
                  <a:solidFill>
                    <a:srgbClr val="FFFFFF"/>
                  </a:solidFill>
                  <a:ea typeface="思源黑体-粗体 Bold" panose="020B0800000000000000" charset="-122"/>
                </a:rPr>
                <a:t>手机端性能有待完善</a:t>
              </a:r>
              <a:endParaRPr lang="en-US" sz="2540" spc="253">
                <a:solidFill>
                  <a:srgbClr val="FFFFFF"/>
                </a:solidFill>
                <a:ea typeface="思源黑体-粗体 Bold" panose="020B0800000000000000" charset="-122"/>
              </a:endParaRPr>
            </a:p>
            <a:p>
              <a:pPr marL="0" lvl="0" indent="0" algn="ctr">
                <a:lnSpc>
                  <a:spcPts val="3555"/>
                </a:lnSpc>
                <a:spcBef>
                  <a:spcPct val="0"/>
                </a:spcBef>
              </a:pPr>
            </a:p>
          </p:txBody>
        </p:sp>
      </p:grpSp>
      <p:sp>
        <p:nvSpPr>
          <p:cNvPr id="29" name="TextBox 29"/>
          <p:cNvSpPr txBox="1"/>
          <p:nvPr/>
        </p:nvSpPr>
        <p:spPr>
          <a:xfrm>
            <a:off x="5955463" y="4586147"/>
            <a:ext cx="11025124" cy="1381125"/>
          </a:xfrm>
          <a:prstGeom prst="rect">
            <a:avLst/>
          </a:prstGeom>
        </p:spPr>
        <p:txBody>
          <a:bodyPr lIns="0" tIns="0" rIns="0" bIns="0" rtlCol="0" anchor="t">
            <a:spAutoFit/>
          </a:bodyPr>
          <a:lstStyle/>
          <a:p>
            <a:pPr marL="0" lvl="0" indent="0">
              <a:lnSpc>
                <a:spcPts val="3750"/>
              </a:lnSpc>
              <a:spcBef>
                <a:spcPct val="0"/>
              </a:spcBef>
            </a:pPr>
            <a:r>
              <a:rPr lang="en-US" sz="2500">
                <a:solidFill>
                  <a:srgbClr val="34455F"/>
                </a:solidFill>
                <a:latin typeface="思源黑体-粗体" panose="020B0400000000000000" charset="-122"/>
                <a:ea typeface="思源黑体-粗体" panose="020B0400000000000000" charset="-122"/>
              </a:rPr>
              <a:t>即使是在旗舰级手机上，打开AR购物页面仍需大约</a:t>
            </a:r>
            <a:r>
              <a:rPr lang="en-US" sz="2500">
                <a:solidFill>
                  <a:srgbClr val="BD0708"/>
                </a:solidFill>
                <a:latin typeface="思源黑体-粗体" panose="020B0400000000000000" charset="-122"/>
                <a:ea typeface="思源黑体-粗体" panose="020B0400000000000000" charset="-122"/>
              </a:rPr>
              <a:t>5至10秒的等待时间</a:t>
            </a:r>
            <a:r>
              <a:rPr lang="en-US" sz="2500">
                <a:solidFill>
                  <a:srgbClr val="34455F"/>
                </a:solidFill>
                <a:ea typeface="思源黑体-粗体" panose="020B0400000000000000" charset="-122"/>
              </a:rPr>
              <a:t>，而在旋转商品时更会出现明显的卡顿现象，至于入门机型的体验，则更是难以令人满意。</a:t>
            </a:r>
            <a:endParaRPr lang="en-US" sz="2500">
              <a:solidFill>
                <a:srgbClr val="34455F"/>
              </a:solidFill>
              <a:ea typeface="思源黑体-粗体" panose="020B0400000000000000" charset="-122"/>
            </a:endParaRPr>
          </a:p>
        </p:txBody>
      </p:sp>
      <p:sp>
        <p:nvSpPr>
          <p:cNvPr id="30" name="TextBox 30"/>
          <p:cNvSpPr txBox="1"/>
          <p:nvPr/>
        </p:nvSpPr>
        <p:spPr>
          <a:xfrm>
            <a:off x="5955463" y="7200424"/>
            <a:ext cx="11025124" cy="1847850"/>
          </a:xfrm>
          <a:prstGeom prst="rect">
            <a:avLst/>
          </a:prstGeom>
        </p:spPr>
        <p:txBody>
          <a:bodyPr lIns="0" tIns="0" rIns="0" bIns="0" rtlCol="0" anchor="t">
            <a:spAutoFit/>
          </a:bodyPr>
          <a:lstStyle/>
          <a:p>
            <a:pPr>
              <a:lnSpc>
                <a:spcPts val="3750"/>
              </a:lnSpc>
            </a:pPr>
            <a:r>
              <a:rPr lang="en-US" sz="2500">
                <a:solidFill>
                  <a:srgbClr val="34455F"/>
                </a:solidFill>
                <a:latin typeface="思源黑体-粗体" panose="020B0400000000000000" charset="-122"/>
                <a:ea typeface="思源黑体-粗体" panose="020B0400000000000000" charset="-122"/>
              </a:rPr>
              <a:t>2022年5月，雅诗兰黛因通过官网虚拟试妆工具</a:t>
            </a:r>
            <a:r>
              <a:rPr lang="en-US" sz="2500">
                <a:solidFill>
                  <a:srgbClr val="BD0708"/>
                </a:solidFill>
                <a:ea typeface="思源黑体-粗体" panose="020B0400000000000000" charset="-122"/>
              </a:rPr>
              <a:t>非法收集用户面部数据</a:t>
            </a:r>
            <a:r>
              <a:rPr lang="en-US" sz="2500">
                <a:solidFill>
                  <a:srgbClr val="34455F"/>
                </a:solidFill>
                <a:ea typeface="思源黑体-粗体" panose="020B0400000000000000" charset="-122"/>
              </a:rPr>
              <a:t>，受到消费者的集体诉讼。</a:t>
            </a:r>
            <a:endParaRPr lang="en-US" sz="2500">
              <a:solidFill>
                <a:srgbClr val="34455F"/>
              </a:solidFill>
              <a:ea typeface="思源黑体-粗体" panose="020B0400000000000000" charset="-122"/>
            </a:endParaRPr>
          </a:p>
          <a:p>
            <a:pPr>
              <a:lnSpc>
                <a:spcPts val="3750"/>
              </a:lnSpc>
            </a:pPr>
            <a:r>
              <a:rPr lang="en-US" sz="2500">
                <a:solidFill>
                  <a:srgbClr val="34455F"/>
                </a:solidFill>
                <a:latin typeface="思源黑体-粗体" panose="020B0400000000000000" charset="-122"/>
                <a:ea typeface="思源黑体-粗体" panose="020B0400000000000000" charset="-122"/>
              </a:rPr>
              <a:t>2022年9月，丝芙兰因通过AR试妆等小程序</a:t>
            </a:r>
            <a:r>
              <a:rPr lang="en-US" sz="2500">
                <a:solidFill>
                  <a:srgbClr val="BD0708"/>
                </a:solidFill>
                <a:ea typeface="思源黑体-粗体" panose="020B0400000000000000" charset="-122"/>
              </a:rPr>
              <a:t>侵犯消费者隐私</a:t>
            </a:r>
            <a:r>
              <a:rPr lang="en-US" sz="2500">
                <a:solidFill>
                  <a:srgbClr val="34455F"/>
                </a:solidFill>
                <a:latin typeface="思源黑体-粗体" panose="020B0400000000000000" charset="-122"/>
                <a:ea typeface="思源黑体-粗体" panose="020B0400000000000000" charset="-122"/>
              </a:rPr>
              <a:t>，被罚120万美元。</a:t>
            </a:r>
            <a:endParaRPr lang="en-US" sz="2500">
              <a:solidFill>
                <a:srgbClr val="34455F"/>
              </a:solidFill>
              <a:latin typeface="思源黑体-粗体" panose="020B0400000000000000" charset="-122"/>
              <a:ea typeface="思源黑体-粗体" panose="020B0400000000000000" charset="-122"/>
            </a:endParaRPr>
          </a:p>
          <a:p>
            <a:pPr marL="0" lvl="0" indent="0">
              <a:lnSpc>
                <a:spcPts val="3750"/>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12" name="Group 12"/>
          <p:cNvGrpSpPr/>
          <p:nvPr/>
        </p:nvGrpSpPr>
        <p:grpSpPr>
          <a:xfrm rot="0">
            <a:off x="1028700" y="8461207"/>
            <a:ext cx="15673558" cy="1594186"/>
            <a:chOff x="0" y="0"/>
            <a:chExt cx="3545080" cy="360577"/>
          </a:xfrm>
        </p:grpSpPr>
        <p:sp>
          <p:nvSpPr>
            <p:cNvPr id="13" name="Freeform 13"/>
            <p:cNvSpPr/>
            <p:nvPr/>
          </p:nvSpPr>
          <p:spPr>
            <a:xfrm>
              <a:off x="0" y="0"/>
              <a:ext cx="3545081" cy="360577"/>
            </a:xfrm>
            <a:custGeom>
              <a:avLst/>
              <a:gdLst/>
              <a:ahLst/>
              <a:cxnLst/>
              <a:rect l="l" t="t" r="r" b="b"/>
              <a:pathLst>
                <a:path w="3545081" h="360577">
                  <a:moveTo>
                    <a:pt x="9879" y="0"/>
                  </a:moveTo>
                  <a:lnTo>
                    <a:pt x="3535202" y="0"/>
                  </a:lnTo>
                  <a:cubicBezTo>
                    <a:pt x="3540658" y="0"/>
                    <a:pt x="3545081" y="4423"/>
                    <a:pt x="3545081" y="9879"/>
                  </a:cubicBezTo>
                  <a:lnTo>
                    <a:pt x="3545081" y="350698"/>
                  </a:lnTo>
                  <a:cubicBezTo>
                    <a:pt x="3545081" y="353318"/>
                    <a:pt x="3544040" y="355830"/>
                    <a:pt x="3542187" y="357683"/>
                  </a:cubicBezTo>
                  <a:cubicBezTo>
                    <a:pt x="3540334" y="359536"/>
                    <a:pt x="3537822" y="360577"/>
                    <a:pt x="3535202" y="360577"/>
                  </a:cubicBezTo>
                  <a:lnTo>
                    <a:pt x="9879" y="360577"/>
                  </a:lnTo>
                  <a:cubicBezTo>
                    <a:pt x="4423" y="360577"/>
                    <a:pt x="0" y="356154"/>
                    <a:pt x="0" y="350698"/>
                  </a:cubicBezTo>
                  <a:lnTo>
                    <a:pt x="0" y="9879"/>
                  </a:lnTo>
                  <a:cubicBezTo>
                    <a:pt x="0" y="4423"/>
                    <a:pt x="4423" y="0"/>
                    <a:pt x="9879" y="0"/>
                  </a:cubicBezTo>
                  <a:close/>
                </a:path>
              </a:pathLst>
            </a:custGeom>
            <a:solidFill>
              <a:srgbClr val="34455F"/>
            </a:solidFill>
            <a:ln w="19050" cap="sq">
              <a:solidFill>
                <a:srgbClr val="ADBDD6"/>
              </a:solidFill>
              <a:prstDash val="solid"/>
              <a:miter/>
            </a:ln>
          </p:spPr>
        </p:sp>
        <p:sp>
          <p:nvSpPr>
            <p:cNvPr id="14" name="TextBox 14"/>
            <p:cNvSpPr txBox="1"/>
            <p:nvPr/>
          </p:nvSpPr>
          <p:spPr>
            <a:xfrm>
              <a:off x="0" y="-47625"/>
              <a:ext cx="3545080" cy="408202"/>
            </a:xfrm>
            <a:prstGeom prst="rect">
              <a:avLst/>
            </a:prstGeom>
          </p:spPr>
          <p:txBody>
            <a:bodyPr lIns="50800" tIns="50800" rIns="50800" bIns="50800" rtlCol="0" anchor="ctr"/>
            <a:lstStyle/>
            <a:p>
              <a:pPr marL="0" lvl="0" indent="0" algn="ctr">
                <a:lnSpc>
                  <a:spcPts val="3025"/>
                </a:lnSpc>
                <a:spcBef>
                  <a:spcPct val="0"/>
                </a:spcBef>
              </a:pPr>
            </a:p>
          </p:txBody>
        </p:sp>
      </p:grpSp>
      <p:sp>
        <p:nvSpPr>
          <p:cNvPr id="16" name="TextBox 16"/>
          <p:cNvSpPr txBox="1"/>
          <p:nvPr/>
        </p:nvSpPr>
        <p:spPr>
          <a:xfrm>
            <a:off x="1399258" y="596036"/>
            <a:ext cx="14064384" cy="2673737"/>
          </a:xfrm>
          <a:prstGeom prst="rect">
            <a:avLst/>
          </a:prstGeom>
        </p:spPr>
        <p:txBody>
          <a:bodyPr lIns="0" tIns="0" rIns="0" bIns="0" rtlCol="0" anchor="t">
            <a:spAutoFit/>
          </a:bodyPr>
          <a:lstStyle/>
          <a:p>
            <a:pPr algn="ctr">
              <a:lnSpc>
                <a:spcPts val="6490"/>
              </a:lnSpc>
            </a:pPr>
            <a:r>
              <a:rPr lang="en-US" sz="4635" spc="621">
                <a:solidFill>
                  <a:srgbClr val="34455F"/>
                </a:solidFill>
                <a:ea typeface="思源黑体 1 Medium" panose="020B0600000000000000" charset="-122"/>
              </a:rPr>
              <a:t>未来发展建议</a:t>
            </a:r>
            <a:endParaRPr lang="en-US" sz="4635" spc="621">
              <a:solidFill>
                <a:srgbClr val="34455F"/>
              </a:solidFill>
              <a:ea typeface="思源黑体 1 Medium" panose="020B0600000000000000" charset="-122"/>
            </a:endParaRPr>
          </a:p>
          <a:p>
            <a:pPr algn="ctr">
              <a:lnSpc>
                <a:spcPts val="7470"/>
              </a:lnSpc>
            </a:pPr>
            <a:r>
              <a:rPr lang="en-US" sz="5335" spc="714">
                <a:solidFill>
                  <a:srgbClr val="34455F"/>
                </a:solidFill>
                <a:ea typeface="思源黑体 1 Medium" panose="020B0600000000000000" charset="-122"/>
              </a:rPr>
              <a:t>与大语言模型结合，拓展应用场景</a:t>
            </a:r>
            <a:endParaRPr lang="en-US" sz="5335" spc="714">
              <a:solidFill>
                <a:srgbClr val="34455F"/>
              </a:solidFill>
              <a:ea typeface="思源黑体 1 Medium" panose="020B0600000000000000" charset="-122"/>
            </a:endParaRPr>
          </a:p>
          <a:p>
            <a:pPr algn="ctr">
              <a:lnSpc>
                <a:spcPts val="7470"/>
              </a:lnSpc>
              <a:spcBef>
                <a:spcPct val="0"/>
              </a:spcBef>
            </a:pPr>
          </a:p>
        </p:txBody>
      </p:sp>
      <p:sp>
        <p:nvSpPr>
          <p:cNvPr id="17" name="TextBox 17"/>
          <p:cNvSpPr txBox="1"/>
          <p:nvPr/>
        </p:nvSpPr>
        <p:spPr>
          <a:xfrm>
            <a:off x="1283419" y="8647130"/>
            <a:ext cx="15164120" cy="1381125"/>
          </a:xfrm>
          <a:prstGeom prst="rect">
            <a:avLst/>
          </a:prstGeom>
        </p:spPr>
        <p:txBody>
          <a:bodyPr lIns="0" tIns="0" rIns="0" bIns="0" rtlCol="0" anchor="t">
            <a:spAutoFit/>
          </a:bodyPr>
          <a:lstStyle/>
          <a:p>
            <a:pPr algn="just">
              <a:lnSpc>
                <a:spcPts val="3750"/>
              </a:lnSpc>
            </a:pPr>
            <a:r>
              <a:rPr lang="en-US" sz="2500">
                <a:solidFill>
                  <a:srgbClr val="FFFFFF"/>
                </a:solidFill>
                <a:ea typeface="思源黑体-粗体" panose="020B0400000000000000" charset="-122"/>
              </a:rPr>
              <a:t>某博主成功地在</a:t>
            </a:r>
            <a:r>
              <a:rPr lang="en-US" sz="2500">
                <a:solidFill>
                  <a:srgbClr val="F9D15C"/>
                </a:solidFill>
                <a:latin typeface="思源黑体-粗体" panose="020B0400000000000000" charset="-122"/>
                <a:ea typeface="思源黑体-粗体" panose="020B0400000000000000" charset="-122"/>
              </a:rPr>
              <a:t>AR眼镜</a:t>
            </a:r>
            <a:r>
              <a:rPr lang="en-US" sz="2500">
                <a:solidFill>
                  <a:srgbClr val="FFFFFF"/>
                </a:solidFill>
                <a:ea typeface="思源黑体-粗体" panose="020B0400000000000000" charset="-122"/>
              </a:rPr>
              <a:t>上集成了</a:t>
            </a:r>
            <a:r>
              <a:rPr lang="en-US" sz="2500">
                <a:solidFill>
                  <a:srgbClr val="F9D15C"/>
                </a:solidFill>
                <a:latin typeface="思源黑体-粗体" panose="020B0400000000000000" charset="-122"/>
                <a:ea typeface="思源黑体-粗体" panose="020B0400000000000000" charset="-122"/>
              </a:rPr>
              <a:t>ChatGPT接口</a:t>
            </a:r>
            <a:r>
              <a:rPr lang="en-US" sz="2500">
                <a:solidFill>
                  <a:srgbClr val="FFFFFF"/>
                </a:solidFill>
                <a:ea typeface="思源黑体-粗体" panose="020B0400000000000000" charset="-122"/>
              </a:rPr>
              <a:t>，并通过它顺利完成了面试，准确回答了面试官的所有问题。这一有趣的尝试迅速在网络上引发了热烈讨论。</a:t>
            </a:r>
            <a:endParaRPr lang="en-US" sz="2500">
              <a:solidFill>
                <a:srgbClr val="FFFFFF"/>
              </a:solidFill>
              <a:ea typeface="思源黑体-粗体" panose="020B0400000000000000" charset="-122"/>
            </a:endParaRPr>
          </a:p>
          <a:p>
            <a:pPr marL="0" lvl="0" indent="0" algn="just">
              <a:lnSpc>
                <a:spcPts val="3750"/>
              </a:lnSpc>
              <a:spcBef>
                <a:spcPct val="0"/>
              </a:spcBef>
            </a:pPr>
          </a:p>
        </p:txBody>
      </p:sp>
      <p:pic>
        <p:nvPicPr>
          <p:cNvPr id="18" name="图片 17"/>
          <p:cNvPicPr>
            <a:picLocks noChangeAspect="1"/>
          </p:cNvPicPr>
          <p:nvPr/>
        </p:nvPicPr>
        <p:blipFill>
          <a:blip r:embed="rId9"/>
          <a:stretch>
            <a:fillRect/>
          </a:stretch>
        </p:blipFill>
        <p:spPr>
          <a:xfrm>
            <a:off x="4267200" y="2628900"/>
            <a:ext cx="9134475" cy="53670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8564919">
            <a:off x="4695547" y="-293041"/>
            <a:ext cx="1789723" cy="1731557"/>
          </a:xfrm>
          <a:custGeom>
            <a:avLst/>
            <a:gdLst/>
            <a:ahLst/>
            <a:cxnLst/>
            <a:rect l="l" t="t" r="r" b="b"/>
            <a:pathLst>
              <a:path w="1789723" h="1731557">
                <a:moveTo>
                  <a:pt x="0" y="0"/>
                </a:moveTo>
                <a:lnTo>
                  <a:pt x="1789723" y="0"/>
                </a:lnTo>
                <a:lnTo>
                  <a:pt x="1789723" y="1731557"/>
                </a:lnTo>
                <a:lnTo>
                  <a:pt x="0" y="1731557"/>
                </a:lnTo>
                <a:lnTo>
                  <a:pt x="0" y="0"/>
                </a:lnTo>
                <a:close/>
              </a:path>
            </a:pathLst>
          </a:custGeom>
          <a:blipFill>
            <a:blip r:embed="rId1"/>
            <a:stretch>
              <a:fillRect/>
            </a:stretch>
          </a:blipFill>
        </p:spPr>
      </p:sp>
      <p:sp>
        <p:nvSpPr>
          <p:cNvPr id="3" name="Freeform 3"/>
          <p:cNvSpPr/>
          <p:nvPr/>
        </p:nvSpPr>
        <p:spPr>
          <a:xfrm rot="10291955">
            <a:off x="977184" y="8189940"/>
            <a:ext cx="19326668" cy="10170659"/>
          </a:xfrm>
          <a:custGeom>
            <a:avLst/>
            <a:gdLst/>
            <a:ahLst/>
            <a:cxnLst/>
            <a:rect l="l" t="t" r="r" b="b"/>
            <a:pathLst>
              <a:path w="19326668" h="10170659">
                <a:moveTo>
                  <a:pt x="0" y="0"/>
                </a:moveTo>
                <a:lnTo>
                  <a:pt x="19326668" y="0"/>
                </a:lnTo>
                <a:lnTo>
                  <a:pt x="19326668" y="10170659"/>
                </a:lnTo>
                <a:lnTo>
                  <a:pt x="0" y="10170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308699">
            <a:off x="-4720285" y="-2465301"/>
            <a:ext cx="10966795" cy="5771276"/>
          </a:xfrm>
          <a:custGeom>
            <a:avLst/>
            <a:gdLst/>
            <a:ahLst/>
            <a:cxnLst/>
            <a:rect l="l" t="t" r="r" b="b"/>
            <a:pathLst>
              <a:path w="10966795" h="5771276">
                <a:moveTo>
                  <a:pt x="0" y="0"/>
                </a:moveTo>
                <a:lnTo>
                  <a:pt x="10966795" y="0"/>
                </a:lnTo>
                <a:lnTo>
                  <a:pt x="10966795" y="5771276"/>
                </a:lnTo>
                <a:lnTo>
                  <a:pt x="0" y="5771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291540">
            <a:off x="3856442" y="8248724"/>
            <a:ext cx="6521245" cy="3642490"/>
            <a:chOff x="0" y="0"/>
            <a:chExt cx="8694993" cy="4856653"/>
          </a:xfrm>
        </p:grpSpPr>
        <p:sp>
          <p:nvSpPr>
            <p:cNvPr id="6" name="Freeform 6"/>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8" name="Freeform 8"/>
          <p:cNvSpPr/>
          <p:nvPr/>
        </p:nvSpPr>
        <p:spPr>
          <a:xfrm rot="-2812200" flipH="1">
            <a:off x="12585019" y="5666741"/>
            <a:ext cx="3083573" cy="5366625"/>
          </a:xfrm>
          <a:custGeom>
            <a:avLst/>
            <a:gdLst/>
            <a:ahLst/>
            <a:cxnLst/>
            <a:rect l="l" t="t" r="r" b="b"/>
            <a:pathLst>
              <a:path w="3083573" h="5366625">
                <a:moveTo>
                  <a:pt x="3083573" y="0"/>
                </a:moveTo>
                <a:lnTo>
                  <a:pt x="0" y="0"/>
                </a:lnTo>
                <a:lnTo>
                  <a:pt x="0" y="5366625"/>
                </a:lnTo>
                <a:lnTo>
                  <a:pt x="3083573" y="5366625"/>
                </a:lnTo>
                <a:lnTo>
                  <a:pt x="3083573"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rot="-980355">
            <a:off x="15342830" y="7674629"/>
            <a:ext cx="6521245" cy="3642490"/>
            <a:chOff x="0" y="0"/>
            <a:chExt cx="8694993" cy="4856653"/>
          </a:xfrm>
        </p:grpSpPr>
        <p:sp>
          <p:nvSpPr>
            <p:cNvPr id="10" name="Freeform 10"/>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grpSp>
      <p:grpSp>
        <p:nvGrpSpPr>
          <p:cNvPr id="12" name="Group 12"/>
          <p:cNvGrpSpPr/>
          <p:nvPr/>
        </p:nvGrpSpPr>
        <p:grpSpPr>
          <a:xfrm rot="7539197">
            <a:off x="-1625958" y="-1400908"/>
            <a:ext cx="6521245" cy="3642490"/>
            <a:chOff x="0" y="0"/>
            <a:chExt cx="8694993" cy="4856653"/>
          </a:xfrm>
        </p:grpSpPr>
        <p:sp>
          <p:nvSpPr>
            <p:cNvPr id="13" name="Freeform 13"/>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15" name="Freeform 15"/>
          <p:cNvSpPr/>
          <p:nvPr/>
        </p:nvSpPr>
        <p:spPr>
          <a:xfrm rot="6894739">
            <a:off x="7343057" y="-1629129"/>
            <a:ext cx="1981485" cy="3901201"/>
          </a:xfrm>
          <a:custGeom>
            <a:avLst/>
            <a:gdLst/>
            <a:ahLst/>
            <a:cxnLst/>
            <a:rect l="l" t="t" r="r" b="b"/>
            <a:pathLst>
              <a:path w="1981485" h="3901201">
                <a:moveTo>
                  <a:pt x="0" y="0"/>
                </a:moveTo>
                <a:lnTo>
                  <a:pt x="1981485" y="0"/>
                </a:lnTo>
                <a:lnTo>
                  <a:pt x="1981485" y="3901201"/>
                </a:lnTo>
                <a:lnTo>
                  <a:pt x="0" y="3901201"/>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6" name="Freeform 16"/>
          <p:cNvSpPr/>
          <p:nvPr/>
        </p:nvSpPr>
        <p:spPr>
          <a:xfrm rot="-10345616">
            <a:off x="15518361" y="-1008804"/>
            <a:ext cx="6170182" cy="3817800"/>
          </a:xfrm>
          <a:custGeom>
            <a:avLst/>
            <a:gdLst/>
            <a:ahLst/>
            <a:cxnLst/>
            <a:rect l="l" t="t" r="r" b="b"/>
            <a:pathLst>
              <a:path w="6170182" h="3817800">
                <a:moveTo>
                  <a:pt x="0" y="0"/>
                </a:moveTo>
                <a:lnTo>
                  <a:pt x="6170182" y="0"/>
                </a:lnTo>
                <a:lnTo>
                  <a:pt x="6170182" y="3817800"/>
                </a:lnTo>
                <a:lnTo>
                  <a:pt x="0" y="3817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TextBox 17"/>
          <p:cNvSpPr txBox="1"/>
          <p:nvPr/>
        </p:nvSpPr>
        <p:spPr>
          <a:xfrm>
            <a:off x="2265332" y="3054441"/>
            <a:ext cx="13348069" cy="1724025"/>
          </a:xfrm>
          <a:prstGeom prst="rect">
            <a:avLst/>
          </a:prstGeom>
        </p:spPr>
        <p:txBody>
          <a:bodyPr lIns="0" tIns="0" rIns="0" bIns="0" rtlCol="0" anchor="t">
            <a:spAutoFit/>
          </a:bodyPr>
          <a:lstStyle/>
          <a:p>
            <a:pPr>
              <a:lnSpc>
                <a:spcPts val="13620"/>
              </a:lnSpc>
            </a:pPr>
            <a:r>
              <a:rPr lang="en-US" sz="11350" spc="1452">
                <a:solidFill>
                  <a:srgbClr val="34455F"/>
                </a:solidFill>
                <a:ea typeface="字由点字典黑" panose="00020600040101010101" charset="-122"/>
              </a:rPr>
              <a:t>非常感谢您的聆听</a:t>
            </a:r>
            <a:endParaRPr lang="en-US" sz="11350" spc="1452">
              <a:solidFill>
                <a:srgbClr val="34455F"/>
              </a:solidFill>
              <a:ea typeface="字由点字典黑" panose="00020600040101010101" charset="-122"/>
            </a:endParaRPr>
          </a:p>
        </p:txBody>
      </p:sp>
      <p:sp>
        <p:nvSpPr>
          <p:cNvPr id="18" name="TextBox 18"/>
          <p:cNvSpPr txBox="1"/>
          <p:nvPr/>
        </p:nvSpPr>
        <p:spPr>
          <a:xfrm>
            <a:off x="2345518" y="4835616"/>
            <a:ext cx="12687300" cy="372644"/>
          </a:xfrm>
          <a:prstGeom prst="rect">
            <a:avLst/>
          </a:prstGeom>
        </p:spPr>
        <p:txBody>
          <a:bodyPr lIns="0" tIns="0" rIns="0" bIns="0" rtlCol="0" anchor="t">
            <a:spAutoFit/>
          </a:bodyPr>
          <a:lstStyle/>
          <a:p>
            <a:pPr>
              <a:lnSpc>
                <a:spcPts val="3085"/>
              </a:lnSpc>
              <a:spcBef>
                <a:spcPct val="0"/>
              </a:spcBef>
            </a:pPr>
            <a:r>
              <a:rPr lang="en-US" sz="2205" spc="1485">
                <a:solidFill>
                  <a:srgbClr val="34455F"/>
                </a:solidFill>
                <a:latin typeface="思源黑体-粗体" panose="020B0400000000000000" charset="-122"/>
              </a:rPr>
              <a:t>THANK YOU VERY MUCH FOR LISTENING</a:t>
            </a:r>
            <a:endParaRPr lang="en-US" sz="2205" spc="1485">
              <a:solidFill>
                <a:srgbClr val="34455F"/>
              </a:solidFill>
              <a:latin typeface="思源黑体-粗体" panose="020B0400000000000000" charset="-122"/>
            </a:endParaRPr>
          </a:p>
        </p:txBody>
      </p:sp>
      <p:grpSp>
        <p:nvGrpSpPr>
          <p:cNvPr id="19" name="Group 19"/>
          <p:cNvGrpSpPr/>
          <p:nvPr/>
        </p:nvGrpSpPr>
        <p:grpSpPr>
          <a:xfrm rot="0">
            <a:off x="6273041" y="6456035"/>
            <a:ext cx="3208520" cy="1882987"/>
            <a:chOff x="0" y="0"/>
            <a:chExt cx="845042" cy="495931"/>
          </a:xfrm>
        </p:grpSpPr>
        <p:sp>
          <p:nvSpPr>
            <p:cNvPr id="20" name="Freeform 20"/>
            <p:cNvSpPr/>
            <p:nvPr/>
          </p:nvSpPr>
          <p:spPr>
            <a:xfrm>
              <a:off x="0" y="0"/>
              <a:ext cx="845042" cy="495931"/>
            </a:xfrm>
            <a:custGeom>
              <a:avLst/>
              <a:gdLst/>
              <a:ahLst/>
              <a:cxnLst/>
              <a:rect l="l" t="t" r="r" b="b"/>
              <a:pathLst>
                <a:path w="845042" h="495931">
                  <a:moveTo>
                    <a:pt x="28955" y="0"/>
                  </a:moveTo>
                  <a:lnTo>
                    <a:pt x="816087" y="0"/>
                  </a:lnTo>
                  <a:cubicBezTo>
                    <a:pt x="832079" y="0"/>
                    <a:pt x="845042" y="12964"/>
                    <a:pt x="845042" y="28955"/>
                  </a:cubicBezTo>
                  <a:lnTo>
                    <a:pt x="845042" y="466976"/>
                  </a:lnTo>
                  <a:cubicBezTo>
                    <a:pt x="845042" y="474655"/>
                    <a:pt x="841992" y="482020"/>
                    <a:pt x="836562" y="487450"/>
                  </a:cubicBezTo>
                  <a:cubicBezTo>
                    <a:pt x="831131" y="492880"/>
                    <a:pt x="823767" y="495931"/>
                    <a:pt x="816087" y="495931"/>
                  </a:cubicBezTo>
                  <a:lnTo>
                    <a:pt x="28955" y="495931"/>
                  </a:lnTo>
                  <a:cubicBezTo>
                    <a:pt x="21276" y="495931"/>
                    <a:pt x="13911" y="492880"/>
                    <a:pt x="8481" y="487450"/>
                  </a:cubicBezTo>
                  <a:cubicBezTo>
                    <a:pt x="3051" y="482020"/>
                    <a:pt x="0" y="474655"/>
                    <a:pt x="0" y="466976"/>
                  </a:cubicBezTo>
                  <a:lnTo>
                    <a:pt x="0" y="28955"/>
                  </a:lnTo>
                  <a:cubicBezTo>
                    <a:pt x="0" y="21276"/>
                    <a:pt x="3051" y="13911"/>
                    <a:pt x="8481" y="8481"/>
                  </a:cubicBezTo>
                  <a:cubicBezTo>
                    <a:pt x="13911" y="3051"/>
                    <a:pt x="21276" y="0"/>
                    <a:pt x="28955" y="0"/>
                  </a:cubicBezTo>
                  <a:close/>
                </a:path>
              </a:pathLst>
            </a:custGeom>
            <a:solidFill>
              <a:srgbClr val="E3D8D4"/>
            </a:solidFill>
            <a:ln cap="sq">
              <a:noFill/>
              <a:prstDash val="solid"/>
              <a:miter/>
            </a:ln>
          </p:spPr>
        </p:sp>
        <p:sp>
          <p:nvSpPr>
            <p:cNvPr id="21" name="TextBox 21"/>
            <p:cNvSpPr txBox="1"/>
            <p:nvPr/>
          </p:nvSpPr>
          <p:spPr>
            <a:xfrm>
              <a:off x="0" y="-28575"/>
              <a:ext cx="845042" cy="524506"/>
            </a:xfrm>
            <a:prstGeom prst="rect">
              <a:avLst/>
            </a:prstGeom>
          </p:spPr>
          <p:txBody>
            <a:bodyPr lIns="50800" tIns="50800" rIns="50800" bIns="50800" rtlCol="0" anchor="ctr"/>
            <a:lstStyle/>
            <a:p>
              <a:pPr marL="0" lvl="0" indent="0" algn="ctr">
                <a:lnSpc>
                  <a:spcPts val="2800"/>
                </a:lnSpc>
                <a:spcBef>
                  <a:spcPct val="0"/>
                </a:spcBef>
              </a:pPr>
            </a:p>
          </p:txBody>
        </p:sp>
      </p:grpSp>
      <p:grpSp>
        <p:nvGrpSpPr>
          <p:cNvPr id="22" name="Group 22"/>
          <p:cNvGrpSpPr/>
          <p:nvPr/>
        </p:nvGrpSpPr>
        <p:grpSpPr>
          <a:xfrm rot="0">
            <a:off x="2345518" y="6456035"/>
            <a:ext cx="3208520" cy="1882987"/>
            <a:chOff x="0" y="0"/>
            <a:chExt cx="845042" cy="495931"/>
          </a:xfrm>
        </p:grpSpPr>
        <p:sp>
          <p:nvSpPr>
            <p:cNvPr id="23" name="Freeform 23"/>
            <p:cNvSpPr/>
            <p:nvPr/>
          </p:nvSpPr>
          <p:spPr>
            <a:xfrm>
              <a:off x="0" y="0"/>
              <a:ext cx="845042" cy="495931"/>
            </a:xfrm>
            <a:custGeom>
              <a:avLst/>
              <a:gdLst/>
              <a:ahLst/>
              <a:cxnLst/>
              <a:rect l="l" t="t" r="r" b="b"/>
              <a:pathLst>
                <a:path w="845042" h="495931">
                  <a:moveTo>
                    <a:pt x="28955" y="0"/>
                  </a:moveTo>
                  <a:lnTo>
                    <a:pt x="816087" y="0"/>
                  </a:lnTo>
                  <a:cubicBezTo>
                    <a:pt x="832079" y="0"/>
                    <a:pt x="845042" y="12964"/>
                    <a:pt x="845042" y="28955"/>
                  </a:cubicBezTo>
                  <a:lnTo>
                    <a:pt x="845042" y="466976"/>
                  </a:lnTo>
                  <a:cubicBezTo>
                    <a:pt x="845042" y="474655"/>
                    <a:pt x="841992" y="482020"/>
                    <a:pt x="836562" y="487450"/>
                  </a:cubicBezTo>
                  <a:cubicBezTo>
                    <a:pt x="831131" y="492880"/>
                    <a:pt x="823767" y="495931"/>
                    <a:pt x="816087" y="495931"/>
                  </a:cubicBezTo>
                  <a:lnTo>
                    <a:pt x="28955" y="495931"/>
                  </a:lnTo>
                  <a:cubicBezTo>
                    <a:pt x="21276" y="495931"/>
                    <a:pt x="13911" y="492880"/>
                    <a:pt x="8481" y="487450"/>
                  </a:cubicBezTo>
                  <a:cubicBezTo>
                    <a:pt x="3051" y="482020"/>
                    <a:pt x="0" y="474655"/>
                    <a:pt x="0" y="466976"/>
                  </a:cubicBezTo>
                  <a:lnTo>
                    <a:pt x="0" y="28955"/>
                  </a:lnTo>
                  <a:cubicBezTo>
                    <a:pt x="0" y="21276"/>
                    <a:pt x="3051" y="13911"/>
                    <a:pt x="8481" y="8481"/>
                  </a:cubicBezTo>
                  <a:cubicBezTo>
                    <a:pt x="13911" y="3051"/>
                    <a:pt x="21276" y="0"/>
                    <a:pt x="28955" y="0"/>
                  </a:cubicBezTo>
                  <a:close/>
                </a:path>
              </a:pathLst>
            </a:custGeom>
            <a:solidFill>
              <a:srgbClr val="E3D8D4"/>
            </a:solidFill>
          </p:spPr>
        </p:sp>
        <p:sp>
          <p:nvSpPr>
            <p:cNvPr id="24" name="TextBox 24"/>
            <p:cNvSpPr txBox="1"/>
            <p:nvPr/>
          </p:nvSpPr>
          <p:spPr>
            <a:xfrm>
              <a:off x="0" y="-28575"/>
              <a:ext cx="845042" cy="524506"/>
            </a:xfrm>
            <a:prstGeom prst="rect">
              <a:avLst/>
            </a:prstGeom>
          </p:spPr>
          <p:txBody>
            <a:bodyPr lIns="50800" tIns="50800" rIns="50800" bIns="50800" rtlCol="0" anchor="ctr"/>
            <a:lstStyle/>
            <a:p>
              <a:pPr algn="ctr">
                <a:lnSpc>
                  <a:spcPts val="2800"/>
                </a:lnSpc>
              </a:pPr>
            </a:p>
          </p:txBody>
        </p:sp>
      </p:grpSp>
      <p:sp>
        <p:nvSpPr>
          <p:cNvPr id="25" name="TextBox 25"/>
          <p:cNvSpPr txBox="1"/>
          <p:nvPr/>
        </p:nvSpPr>
        <p:spPr>
          <a:xfrm>
            <a:off x="6495538" y="6799345"/>
            <a:ext cx="2763527" cy="381000"/>
          </a:xfrm>
          <a:prstGeom prst="rect">
            <a:avLst/>
          </a:prstGeom>
        </p:spPr>
        <p:txBody>
          <a:bodyPr lIns="0" tIns="0" rIns="0" bIns="0" rtlCol="0" anchor="t">
            <a:spAutoFit/>
          </a:bodyPr>
          <a:lstStyle/>
          <a:p>
            <a:pPr marL="0" lvl="0" indent="0" algn="ctr">
              <a:lnSpc>
                <a:spcPts val="3035"/>
              </a:lnSpc>
              <a:spcBef>
                <a:spcPct val="0"/>
              </a:spcBef>
            </a:pPr>
            <a:r>
              <a:rPr lang="en-US" sz="2530" spc="0">
                <a:solidFill>
                  <a:srgbClr val="34455F"/>
                </a:solidFill>
                <a:ea typeface="思源黑体 1 Medium" panose="020B0600000000000000" charset="-122"/>
              </a:rPr>
              <a:t>指导老师：邓浩</a:t>
            </a:r>
            <a:endParaRPr lang="en-US" sz="2530" spc="0">
              <a:solidFill>
                <a:srgbClr val="34455F"/>
              </a:solidFill>
              <a:ea typeface="思源黑体 1 Medium" panose="020B0600000000000000" charset="-122"/>
            </a:endParaRPr>
          </a:p>
        </p:txBody>
      </p:sp>
      <p:sp>
        <p:nvSpPr>
          <p:cNvPr id="26" name="TextBox 26"/>
          <p:cNvSpPr txBox="1"/>
          <p:nvPr/>
        </p:nvSpPr>
        <p:spPr>
          <a:xfrm>
            <a:off x="2639594" y="6799345"/>
            <a:ext cx="2620367" cy="1143000"/>
          </a:xfrm>
          <a:prstGeom prst="rect">
            <a:avLst/>
          </a:prstGeom>
        </p:spPr>
        <p:txBody>
          <a:bodyPr lIns="0" tIns="0" rIns="0" bIns="0" rtlCol="0" anchor="t">
            <a:spAutoFit/>
          </a:bodyPr>
          <a:lstStyle/>
          <a:p>
            <a:pPr algn="ctr">
              <a:lnSpc>
                <a:spcPts val="3035"/>
              </a:lnSpc>
            </a:pPr>
            <a:r>
              <a:rPr lang="en-US" sz="2530">
                <a:solidFill>
                  <a:srgbClr val="34455F"/>
                </a:solidFill>
                <a:ea typeface="思源黑体 1 Medium" panose="020B0600000000000000" charset="-122"/>
              </a:rPr>
              <a:t>汇报人</a:t>
            </a:r>
            <a:endParaRPr lang="en-US" sz="2530">
              <a:solidFill>
                <a:srgbClr val="34455F"/>
              </a:solidFill>
              <a:ea typeface="思源黑体 1 Medium" panose="020B0600000000000000" charset="-122"/>
            </a:endParaRPr>
          </a:p>
          <a:p>
            <a:pPr algn="ctr">
              <a:lnSpc>
                <a:spcPts val="3035"/>
              </a:lnSpc>
            </a:pPr>
            <a:r>
              <a:rPr lang="en-US" sz="2530">
                <a:solidFill>
                  <a:srgbClr val="34455F"/>
                </a:solidFill>
                <a:latin typeface="思源黑体 1 Medium" panose="020B0600000000000000" charset="-122"/>
                <a:ea typeface="思源黑体 1 Medium" panose="020B0600000000000000" charset="-122"/>
              </a:rPr>
              <a:t>2251306陈语妍</a:t>
            </a:r>
            <a:endParaRPr lang="en-US" sz="2530">
              <a:solidFill>
                <a:srgbClr val="34455F"/>
              </a:solidFill>
              <a:latin typeface="思源黑体 1 Medium" panose="020B0600000000000000" charset="-122"/>
              <a:ea typeface="思源黑体 1 Medium" panose="020B0600000000000000" charset="-122"/>
            </a:endParaRPr>
          </a:p>
          <a:p>
            <a:pPr algn="ctr">
              <a:lnSpc>
                <a:spcPts val="3035"/>
              </a:lnSpc>
            </a:pPr>
            <a:r>
              <a:rPr lang="en-US" sz="2530" spc="0">
                <a:solidFill>
                  <a:srgbClr val="34455F"/>
                </a:solidFill>
                <a:latin typeface="思源黑体 1 Medium" panose="020B0600000000000000" charset="-122"/>
                <a:ea typeface="思源黑体 1 Medium" panose="020B0600000000000000" charset="-122"/>
              </a:rPr>
              <a:t>2054099叶洁颖</a:t>
            </a:r>
            <a:endParaRPr lang="en-US" sz="2530" spc="0">
              <a:solidFill>
                <a:srgbClr val="34455F"/>
              </a:solidFill>
              <a:latin typeface="思源黑体 1 Medium" panose="020B0600000000000000" charset="-122"/>
              <a:ea typeface="思源黑体 1 Medium" panose="020B06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8564919">
            <a:off x="4695547" y="-293041"/>
            <a:ext cx="1789723" cy="1731557"/>
          </a:xfrm>
          <a:custGeom>
            <a:avLst/>
            <a:gdLst/>
            <a:ahLst/>
            <a:cxnLst/>
            <a:rect l="l" t="t" r="r" b="b"/>
            <a:pathLst>
              <a:path w="1789723" h="1731557">
                <a:moveTo>
                  <a:pt x="0" y="0"/>
                </a:moveTo>
                <a:lnTo>
                  <a:pt x="1789723" y="0"/>
                </a:lnTo>
                <a:lnTo>
                  <a:pt x="1789723" y="1731557"/>
                </a:lnTo>
                <a:lnTo>
                  <a:pt x="0" y="1731557"/>
                </a:lnTo>
                <a:lnTo>
                  <a:pt x="0" y="0"/>
                </a:lnTo>
                <a:close/>
              </a:path>
            </a:pathLst>
          </a:custGeom>
          <a:blipFill>
            <a:blip r:embed="rId1"/>
            <a:stretch>
              <a:fillRect/>
            </a:stretch>
          </a:blipFill>
        </p:spPr>
      </p:sp>
      <p:sp>
        <p:nvSpPr>
          <p:cNvPr id="3" name="Freeform 3"/>
          <p:cNvSpPr/>
          <p:nvPr/>
        </p:nvSpPr>
        <p:spPr>
          <a:xfrm rot="10308699">
            <a:off x="-4720285" y="-2465301"/>
            <a:ext cx="10966795" cy="5771276"/>
          </a:xfrm>
          <a:custGeom>
            <a:avLst/>
            <a:gdLst/>
            <a:ahLst/>
            <a:cxnLst/>
            <a:rect l="l" t="t" r="r" b="b"/>
            <a:pathLst>
              <a:path w="10966795" h="5771276">
                <a:moveTo>
                  <a:pt x="0" y="0"/>
                </a:moveTo>
                <a:lnTo>
                  <a:pt x="10966795" y="0"/>
                </a:lnTo>
                <a:lnTo>
                  <a:pt x="10966795" y="5771276"/>
                </a:lnTo>
                <a:lnTo>
                  <a:pt x="0" y="5771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303376">
            <a:off x="3052109" y="6134220"/>
            <a:ext cx="19326668" cy="10170659"/>
          </a:xfrm>
          <a:custGeom>
            <a:avLst/>
            <a:gdLst/>
            <a:ahLst/>
            <a:cxnLst/>
            <a:rect l="l" t="t" r="r" b="b"/>
            <a:pathLst>
              <a:path w="19326668" h="10170659">
                <a:moveTo>
                  <a:pt x="0" y="0"/>
                </a:moveTo>
                <a:lnTo>
                  <a:pt x="19326668" y="0"/>
                </a:lnTo>
                <a:lnTo>
                  <a:pt x="19326668" y="10170659"/>
                </a:lnTo>
                <a:lnTo>
                  <a:pt x="0" y="101706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1033118">
            <a:off x="1903731" y="7679446"/>
            <a:ext cx="8340903" cy="4090193"/>
            <a:chOff x="0" y="0"/>
            <a:chExt cx="11121204" cy="5453591"/>
          </a:xfrm>
        </p:grpSpPr>
        <p:sp>
          <p:nvSpPr>
            <p:cNvPr id="6" name="Freeform 6"/>
            <p:cNvSpPr/>
            <p:nvPr/>
          </p:nvSpPr>
          <p:spPr>
            <a:xfrm rot="8682123">
              <a:off x="104265" y="1533467"/>
              <a:ext cx="6033227" cy="2280416"/>
            </a:xfrm>
            <a:custGeom>
              <a:avLst/>
              <a:gdLst/>
              <a:ahLst/>
              <a:cxnLst/>
              <a:rect l="l" t="t" r="r" b="b"/>
              <a:pathLst>
                <a:path w="6033227" h="2280416">
                  <a:moveTo>
                    <a:pt x="0" y="0"/>
                  </a:moveTo>
                  <a:lnTo>
                    <a:pt x="6033227" y="0"/>
                  </a:lnTo>
                  <a:lnTo>
                    <a:pt x="6033227" y="2280416"/>
                  </a:lnTo>
                  <a:lnTo>
                    <a:pt x="0" y="228041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3414361">
              <a:off x="6461278" y="1204557"/>
              <a:ext cx="4317469" cy="3157149"/>
            </a:xfrm>
            <a:custGeom>
              <a:avLst/>
              <a:gdLst/>
              <a:ahLst/>
              <a:cxnLst/>
              <a:rect l="l" t="t" r="r" b="b"/>
              <a:pathLst>
                <a:path w="4317469" h="3157149">
                  <a:moveTo>
                    <a:pt x="0" y="0"/>
                  </a:moveTo>
                  <a:lnTo>
                    <a:pt x="4317469" y="0"/>
                  </a:lnTo>
                  <a:lnTo>
                    <a:pt x="4317469" y="3157149"/>
                  </a:lnTo>
                  <a:lnTo>
                    <a:pt x="0" y="315714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8" name="Group 8"/>
          <p:cNvGrpSpPr/>
          <p:nvPr/>
        </p:nvGrpSpPr>
        <p:grpSpPr>
          <a:xfrm rot="-1366144">
            <a:off x="10614755" y="6227885"/>
            <a:ext cx="9357882" cy="4588898"/>
            <a:chOff x="0" y="0"/>
            <a:chExt cx="12477176" cy="6118530"/>
          </a:xfrm>
        </p:grpSpPr>
        <p:sp>
          <p:nvSpPr>
            <p:cNvPr id="9" name="Freeform 9"/>
            <p:cNvSpPr/>
            <p:nvPr/>
          </p:nvSpPr>
          <p:spPr>
            <a:xfrm rot="8682123">
              <a:off x="116978" y="1720438"/>
              <a:ext cx="6768839" cy="2558460"/>
            </a:xfrm>
            <a:custGeom>
              <a:avLst/>
              <a:gdLst/>
              <a:ahLst/>
              <a:cxnLst/>
              <a:rect l="l" t="t" r="r" b="b"/>
              <a:pathLst>
                <a:path w="6768839" h="2558460">
                  <a:moveTo>
                    <a:pt x="0" y="0"/>
                  </a:moveTo>
                  <a:lnTo>
                    <a:pt x="6768839" y="0"/>
                  </a:lnTo>
                  <a:lnTo>
                    <a:pt x="6768839" y="2558460"/>
                  </a:lnTo>
                  <a:lnTo>
                    <a:pt x="0" y="255846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rot="3414361">
              <a:off x="7249080" y="1351424"/>
              <a:ext cx="4843884" cy="3542090"/>
            </a:xfrm>
            <a:custGeom>
              <a:avLst/>
              <a:gdLst/>
              <a:ahLst/>
              <a:cxnLst/>
              <a:rect l="l" t="t" r="r" b="b"/>
              <a:pathLst>
                <a:path w="4843884" h="3542090">
                  <a:moveTo>
                    <a:pt x="0" y="0"/>
                  </a:moveTo>
                  <a:lnTo>
                    <a:pt x="4843885" y="0"/>
                  </a:lnTo>
                  <a:lnTo>
                    <a:pt x="4843885" y="3542091"/>
                  </a:lnTo>
                  <a:lnTo>
                    <a:pt x="0" y="354209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11" name="Freeform 11"/>
          <p:cNvSpPr/>
          <p:nvPr/>
        </p:nvSpPr>
        <p:spPr>
          <a:xfrm rot="-2627187" flipH="1">
            <a:off x="9930575" y="2274833"/>
            <a:ext cx="3626859" cy="6312155"/>
          </a:xfrm>
          <a:custGeom>
            <a:avLst/>
            <a:gdLst/>
            <a:ahLst/>
            <a:cxnLst/>
            <a:rect l="l" t="t" r="r" b="b"/>
            <a:pathLst>
              <a:path w="3626859" h="6312155">
                <a:moveTo>
                  <a:pt x="3626859" y="0"/>
                </a:moveTo>
                <a:lnTo>
                  <a:pt x="0" y="0"/>
                </a:lnTo>
                <a:lnTo>
                  <a:pt x="0" y="6312154"/>
                </a:lnTo>
                <a:lnTo>
                  <a:pt x="3626859" y="6312154"/>
                </a:lnTo>
                <a:lnTo>
                  <a:pt x="3626859"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rot="7539197">
            <a:off x="-1625958" y="-1400908"/>
            <a:ext cx="6521245" cy="3642490"/>
            <a:chOff x="0" y="0"/>
            <a:chExt cx="8694993" cy="4856653"/>
          </a:xfrm>
        </p:grpSpPr>
        <p:sp>
          <p:nvSpPr>
            <p:cNvPr id="13" name="Freeform 13"/>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4" name="Freeform 14"/>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15" name="Freeform 15"/>
          <p:cNvSpPr/>
          <p:nvPr/>
        </p:nvSpPr>
        <p:spPr>
          <a:xfrm rot="6894739">
            <a:off x="7343057" y="-1629129"/>
            <a:ext cx="1981485" cy="3901201"/>
          </a:xfrm>
          <a:custGeom>
            <a:avLst/>
            <a:gdLst/>
            <a:ahLst/>
            <a:cxnLst/>
            <a:rect l="l" t="t" r="r" b="b"/>
            <a:pathLst>
              <a:path w="1981485" h="3901201">
                <a:moveTo>
                  <a:pt x="0" y="0"/>
                </a:moveTo>
                <a:lnTo>
                  <a:pt x="1981485" y="0"/>
                </a:lnTo>
                <a:lnTo>
                  <a:pt x="1981485" y="3901201"/>
                </a:lnTo>
                <a:lnTo>
                  <a:pt x="0" y="3901201"/>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6" name="Freeform 16"/>
          <p:cNvSpPr/>
          <p:nvPr/>
        </p:nvSpPr>
        <p:spPr>
          <a:xfrm rot="-10345616">
            <a:off x="15518361" y="-1008804"/>
            <a:ext cx="6170182" cy="3817800"/>
          </a:xfrm>
          <a:custGeom>
            <a:avLst/>
            <a:gdLst/>
            <a:ahLst/>
            <a:cxnLst/>
            <a:rect l="l" t="t" r="r" b="b"/>
            <a:pathLst>
              <a:path w="6170182" h="3817800">
                <a:moveTo>
                  <a:pt x="0" y="0"/>
                </a:moveTo>
                <a:lnTo>
                  <a:pt x="6170182" y="0"/>
                </a:lnTo>
                <a:lnTo>
                  <a:pt x="6170182" y="3817800"/>
                </a:lnTo>
                <a:lnTo>
                  <a:pt x="0" y="3817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AutoShape 17"/>
          <p:cNvSpPr/>
          <p:nvPr/>
        </p:nvSpPr>
        <p:spPr>
          <a:xfrm>
            <a:off x="4553542" y="4257524"/>
            <a:ext cx="1098938" cy="0"/>
          </a:xfrm>
          <a:prstGeom prst="line">
            <a:avLst/>
          </a:prstGeom>
          <a:ln w="38100" cap="flat">
            <a:solidFill>
              <a:srgbClr val="34455F"/>
            </a:solidFill>
            <a:prstDash val="solid"/>
            <a:headEnd type="none" w="sm" len="sm"/>
            <a:tailEnd type="none" w="sm" len="sm"/>
          </a:ln>
        </p:spPr>
      </p:sp>
      <p:sp>
        <p:nvSpPr>
          <p:cNvPr id="18" name="TextBox 18"/>
          <p:cNvSpPr txBox="1"/>
          <p:nvPr/>
        </p:nvSpPr>
        <p:spPr>
          <a:xfrm>
            <a:off x="2450448" y="2514219"/>
            <a:ext cx="2398383" cy="2091771"/>
          </a:xfrm>
          <a:prstGeom prst="rect">
            <a:avLst/>
          </a:prstGeom>
        </p:spPr>
        <p:txBody>
          <a:bodyPr lIns="0" tIns="0" rIns="0" bIns="0" rtlCol="0" anchor="t">
            <a:spAutoFit/>
          </a:bodyPr>
          <a:lstStyle/>
          <a:p>
            <a:pPr marL="0" lvl="0" indent="0" algn="l">
              <a:lnSpc>
                <a:spcPts val="16465"/>
              </a:lnSpc>
              <a:spcBef>
                <a:spcPct val="0"/>
              </a:spcBef>
            </a:pPr>
            <a:r>
              <a:rPr lang="en-US" sz="13720" spc="-3">
                <a:solidFill>
                  <a:srgbClr val="34455F"/>
                </a:solidFill>
                <a:latin typeface="思源黑体 1 Medium" panose="020B0600000000000000" charset="-122"/>
              </a:rPr>
              <a:t>01</a:t>
            </a:r>
            <a:endParaRPr lang="en-US" sz="13720" spc="-3">
              <a:solidFill>
                <a:srgbClr val="34455F"/>
              </a:solidFill>
              <a:latin typeface="思源黑体 1 Medium" panose="020B0600000000000000" charset="-122"/>
            </a:endParaRPr>
          </a:p>
        </p:txBody>
      </p:sp>
      <p:sp>
        <p:nvSpPr>
          <p:cNvPr id="19" name="TextBox 19"/>
          <p:cNvSpPr txBox="1"/>
          <p:nvPr/>
        </p:nvSpPr>
        <p:spPr>
          <a:xfrm>
            <a:off x="2499113" y="5076105"/>
            <a:ext cx="4108857" cy="1209980"/>
          </a:xfrm>
          <a:prstGeom prst="rect">
            <a:avLst/>
          </a:prstGeom>
        </p:spPr>
        <p:txBody>
          <a:bodyPr lIns="0" tIns="0" rIns="0" bIns="0" rtlCol="0" anchor="t">
            <a:spAutoFit/>
          </a:bodyPr>
          <a:lstStyle/>
          <a:p>
            <a:pPr>
              <a:lnSpc>
                <a:spcPts val="9860"/>
              </a:lnSpc>
              <a:spcBef>
                <a:spcPct val="0"/>
              </a:spcBef>
            </a:pPr>
            <a:r>
              <a:rPr lang="en-US" sz="7045" spc="943">
                <a:solidFill>
                  <a:srgbClr val="34455F"/>
                </a:solidFill>
                <a:ea typeface="思源黑体 1 Medium" panose="020B0600000000000000" charset="-122"/>
              </a:rPr>
              <a:t>读书报告</a:t>
            </a:r>
            <a:endParaRPr lang="en-US" sz="7045" spc="943">
              <a:solidFill>
                <a:srgbClr val="34455F"/>
              </a:solidFill>
              <a:ea typeface="思源黑体 1 Medium" panose="020B0600000000000000" charset="-122"/>
            </a:endParaRPr>
          </a:p>
        </p:txBody>
      </p:sp>
      <p:sp>
        <p:nvSpPr>
          <p:cNvPr id="20" name="TextBox 20"/>
          <p:cNvSpPr txBox="1"/>
          <p:nvPr/>
        </p:nvSpPr>
        <p:spPr>
          <a:xfrm>
            <a:off x="2489588" y="6418545"/>
            <a:ext cx="9007590" cy="572027"/>
          </a:xfrm>
          <a:prstGeom prst="rect">
            <a:avLst/>
          </a:prstGeom>
        </p:spPr>
        <p:txBody>
          <a:bodyPr lIns="0" tIns="0" rIns="0" bIns="0" rtlCol="0" anchor="t">
            <a:spAutoFit/>
          </a:bodyPr>
          <a:lstStyle/>
          <a:p>
            <a:pPr>
              <a:lnSpc>
                <a:spcPts val="4695"/>
              </a:lnSpc>
              <a:spcBef>
                <a:spcPct val="0"/>
              </a:spcBef>
            </a:pPr>
            <a:r>
              <a:rPr lang="en-US" sz="3355" spc="670">
                <a:solidFill>
                  <a:srgbClr val="34455F"/>
                </a:solidFill>
                <a:ea typeface="思源黑体 1" panose="020B0500000000000000" charset="-122"/>
              </a:rPr>
              <a:t>汇报人 陈语妍</a:t>
            </a:r>
            <a:endParaRPr lang="en-US" sz="3355" spc="670">
              <a:solidFill>
                <a:srgbClr val="34455F"/>
              </a:solidFill>
              <a:ea typeface="思源黑体 1" panose="020B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2" name="TextBox 12"/>
          <p:cNvSpPr txBox="1"/>
          <p:nvPr/>
        </p:nvSpPr>
        <p:spPr>
          <a:xfrm>
            <a:off x="2364478" y="1427218"/>
            <a:ext cx="12986743" cy="2819787"/>
          </a:xfrm>
          <a:prstGeom prst="rect">
            <a:avLst/>
          </a:prstGeom>
        </p:spPr>
        <p:txBody>
          <a:bodyPr lIns="0" tIns="0" rIns="0" bIns="0" rtlCol="0" anchor="t">
            <a:spAutoFit/>
          </a:bodyPr>
          <a:lstStyle/>
          <a:p>
            <a:pPr algn="ctr">
              <a:lnSpc>
                <a:spcPts val="5090"/>
              </a:lnSpc>
            </a:pPr>
            <a:r>
              <a:rPr lang="en-US" sz="3635" spc="487">
                <a:solidFill>
                  <a:srgbClr val="34455F"/>
                </a:solidFill>
                <a:latin typeface="思源黑体 1 Medium" panose="020B0600000000000000" charset="-122"/>
              </a:rPr>
              <a:t>LOCATION-BASED AR FOR SOCIAL JUSTICE: CASE STUDIES, LESSONS, AND OPEN CHALLENGES</a:t>
            </a:r>
            <a:endParaRPr lang="en-US" sz="3635" spc="487">
              <a:solidFill>
                <a:srgbClr val="34455F"/>
              </a:solidFill>
              <a:latin typeface="思源黑体 1 Medium" panose="020B0600000000000000" charset="-122"/>
            </a:endParaRPr>
          </a:p>
          <a:p>
            <a:pPr algn="ctr">
              <a:lnSpc>
                <a:spcPts val="7470"/>
              </a:lnSpc>
              <a:spcBef>
                <a:spcPct val="0"/>
              </a:spcBef>
            </a:pPr>
          </a:p>
        </p:txBody>
      </p:sp>
      <p:sp>
        <p:nvSpPr>
          <p:cNvPr id="13" name="TextBox 13"/>
          <p:cNvSpPr txBox="1"/>
          <p:nvPr/>
        </p:nvSpPr>
        <p:spPr>
          <a:xfrm>
            <a:off x="4397489" y="4151754"/>
            <a:ext cx="11940162" cy="2446021"/>
          </a:xfrm>
          <a:prstGeom prst="rect">
            <a:avLst/>
          </a:prstGeom>
        </p:spPr>
        <p:txBody>
          <a:bodyPr lIns="0" tIns="0" rIns="0" bIns="0" rtlCol="0" anchor="t">
            <a:spAutoFit/>
          </a:bodyPr>
          <a:lstStyle/>
          <a:p>
            <a:pPr>
              <a:lnSpc>
                <a:spcPts val="4950"/>
              </a:lnSpc>
            </a:pPr>
            <a:r>
              <a:rPr lang="en-US" sz="3300">
                <a:solidFill>
                  <a:srgbClr val="34455F"/>
                </a:solidFill>
                <a:latin typeface="思源黑体-粗体" panose="020B0400000000000000" charset="-122"/>
                <a:ea typeface="思源黑体-粗体" panose="020B0400000000000000" charset="-122"/>
              </a:rPr>
              <a:t>利用AR技术对争议性公共空间进行干预和探索，激发从虚拟设计到实际物理空间的变化</a:t>
            </a:r>
            <a:endParaRPr lang="en-US" sz="3300">
              <a:solidFill>
                <a:srgbClr val="34455F"/>
              </a:solidFill>
              <a:latin typeface="思源黑体-粗体" panose="020B0400000000000000" charset="-122"/>
              <a:ea typeface="思源黑体-粗体" panose="020B0400000000000000" charset="-122"/>
            </a:endParaRPr>
          </a:p>
          <a:p>
            <a:pPr>
              <a:lnSpc>
                <a:spcPts val="4950"/>
              </a:lnSpc>
            </a:pPr>
          </a:p>
          <a:p>
            <a:pPr marL="0" lvl="0" indent="0" algn="l">
              <a:lnSpc>
                <a:spcPts val="4950"/>
              </a:lnSpc>
              <a:spcBef>
                <a:spcPct val="0"/>
              </a:spcBef>
            </a:pPr>
          </a:p>
        </p:txBody>
      </p:sp>
      <p:grpSp>
        <p:nvGrpSpPr>
          <p:cNvPr id="14" name="Group 14"/>
          <p:cNvGrpSpPr/>
          <p:nvPr/>
        </p:nvGrpSpPr>
        <p:grpSpPr>
          <a:xfrm rot="0">
            <a:off x="1200687" y="4247004"/>
            <a:ext cx="3034275" cy="572715"/>
            <a:chOff x="0" y="0"/>
            <a:chExt cx="4045700" cy="763620"/>
          </a:xfrm>
        </p:grpSpPr>
        <p:grpSp>
          <p:nvGrpSpPr>
            <p:cNvPr id="15" name="Group 15"/>
            <p:cNvGrpSpPr/>
            <p:nvPr/>
          </p:nvGrpSpPr>
          <p:grpSpPr>
            <a:xfrm rot="0">
              <a:off x="0" y="0"/>
              <a:ext cx="4045700" cy="763620"/>
              <a:chOff x="0" y="0"/>
              <a:chExt cx="1039241" cy="196155"/>
            </a:xfrm>
          </p:grpSpPr>
          <p:sp>
            <p:nvSpPr>
              <p:cNvPr id="16" name="Freeform 16"/>
              <p:cNvSpPr/>
              <p:nvPr/>
            </p:nvSpPr>
            <p:spPr>
              <a:xfrm>
                <a:off x="0" y="0"/>
                <a:ext cx="1039241" cy="196155"/>
              </a:xfrm>
              <a:custGeom>
                <a:avLst/>
                <a:gdLst/>
                <a:ahLst/>
                <a:cxnLst/>
                <a:rect l="l" t="t" r="r" b="b"/>
                <a:pathLst>
                  <a:path w="1039241" h="196155">
                    <a:moveTo>
                      <a:pt x="98078" y="0"/>
                    </a:moveTo>
                    <a:lnTo>
                      <a:pt x="941164" y="0"/>
                    </a:lnTo>
                    <a:cubicBezTo>
                      <a:pt x="967175" y="0"/>
                      <a:pt x="992122" y="10333"/>
                      <a:pt x="1010515" y="28726"/>
                    </a:cubicBezTo>
                    <a:cubicBezTo>
                      <a:pt x="1028908" y="47119"/>
                      <a:pt x="1039241" y="72066"/>
                      <a:pt x="1039241" y="98078"/>
                    </a:cubicBezTo>
                    <a:lnTo>
                      <a:pt x="1039241" y="98078"/>
                    </a:lnTo>
                    <a:cubicBezTo>
                      <a:pt x="1039241" y="124089"/>
                      <a:pt x="1028908" y="149036"/>
                      <a:pt x="1010515" y="167429"/>
                    </a:cubicBezTo>
                    <a:cubicBezTo>
                      <a:pt x="992122" y="185822"/>
                      <a:pt x="967175" y="196155"/>
                      <a:pt x="941164" y="196155"/>
                    </a:cubicBezTo>
                    <a:lnTo>
                      <a:pt x="98078" y="196155"/>
                    </a:lnTo>
                    <a:cubicBezTo>
                      <a:pt x="72066" y="196155"/>
                      <a:pt x="47119" y="185822"/>
                      <a:pt x="28726" y="167429"/>
                    </a:cubicBezTo>
                    <a:cubicBezTo>
                      <a:pt x="10333" y="149036"/>
                      <a:pt x="0" y="124089"/>
                      <a:pt x="0" y="98078"/>
                    </a:cubicBezTo>
                    <a:lnTo>
                      <a:pt x="0" y="98078"/>
                    </a:lnTo>
                    <a:cubicBezTo>
                      <a:pt x="0" y="72066"/>
                      <a:pt x="10333" y="47119"/>
                      <a:pt x="28726" y="28726"/>
                    </a:cubicBezTo>
                    <a:cubicBezTo>
                      <a:pt x="47119" y="10333"/>
                      <a:pt x="72066" y="0"/>
                      <a:pt x="98078" y="0"/>
                    </a:cubicBezTo>
                    <a:close/>
                  </a:path>
                </a:pathLst>
              </a:custGeom>
              <a:solidFill>
                <a:srgbClr val="34455F"/>
              </a:solidFill>
              <a:ln w="9525" cap="rnd">
                <a:solidFill>
                  <a:srgbClr val="ADBDD6"/>
                </a:solidFill>
                <a:prstDash val="solid"/>
                <a:round/>
              </a:ln>
            </p:spPr>
          </p:sp>
          <p:sp>
            <p:nvSpPr>
              <p:cNvPr id="17" name="TextBox 17"/>
              <p:cNvSpPr txBox="1"/>
              <p:nvPr/>
            </p:nvSpPr>
            <p:spPr>
              <a:xfrm>
                <a:off x="0" y="-66675"/>
                <a:ext cx="1039241" cy="262830"/>
              </a:xfrm>
              <a:prstGeom prst="rect">
                <a:avLst/>
              </a:prstGeom>
            </p:spPr>
            <p:txBody>
              <a:bodyPr lIns="34493" tIns="34493" rIns="34493" bIns="34493" rtlCol="0" anchor="ctr"/>
              <a:lstStyle/>
              <a:p>
                <a:pPr marL="0" lvl="0" indent="0" algn="ctr">
                  <a:lnSpc>
                    <a:spcPts val="4620"/>
                  </a:lnSpc>
                  <a:spcBef>
                    <a:spcPct val="0"/>
                  </a:spcBef>
                </a:pPr>
              </a:p>
            </p:txBody>
          </p:sp>
        </p:grpSp>
        <p:sp>
          <p:nvSpPr>
            <p:cNvPr id="18" name="TextBox 18"/>
            <p:cNvSpPr txBox="1"/>
            <p:nvPr/>
          </p:nvSpPr>
          <p:spPr>
            <a:xfrm>
              <a:off x="292086" y="-35210"/>
              <a:ext cx="3461527" cy="729616"/>
            </a:xfrm>
            <a:prstGeom prst="rect">
              <a:avLst/>
            </a:prstGeom>
          </p:spPr>
          <p:txBody>
            <a:bodyPr lIns="0" tIns="0" rIns="0" bIns="0" rtlCol="0" anchor="t">
              <a:spAutoFit/>
            </a:bodyPr>
            <a:lstStyle/>
            <a:p>
              <a:pPr marL="0" lvl="0" indent="0" algn="ctr">
                <a:lnSpc>
                  <a:spcPts val="4620"/>
                </a:lnSpc>
                <a:spcBef>
                  <a:spcPct val="0"/>
                </a:spcBef>
              </a:pPr>
              <a:r>
                <a:rPr lang="en-US" sz="3300" spc="329">
                  <a:solidFill>
                    <a:srgbClr val="FFFFFF"/>
                  </a:solidFill>
                  <a:ea typeface="思源黑体-粗体 Bold" panose="020B0800000000000000" charset="-122"/>
                </a:rPr>
                <a:t>研究方向</a:t>
              </a:r>
              <a:endParaRPr lang="en-US" sz="3300" spc="329">
                <a:solidFill>
                  <a:srgbClr val="FFFFFF"/>
                </a:solidFill>
                <a:ea typeface="思源黑体-粗体 Bold" panose="020B0800000000000000" charset="-122"/>
              </a:endParaRPr>
            </a:p>
          </p:txBody>
        </p:sp>
      </p:grpSp>
      <p:grpSp>
        <p:nvGrpSpPr>
          <p:cNvPr id="19" name="Group 19"/>
          <p:cNvGrpSpPr/>
          <p:nvPr/>
        </p:nvGrpSpPr>
        <p:grpSpPr>
          <a:xfrm rot="0">
            <a:off x="1200687" y="5748406"/>
            <a:ext cx="3034275" cy="572715"/>
            <a:chOff x="0" y="0"/>
            <a:chExt cx="4045700" cy="763620"/>
          </a:xfrm>
        </p:grpSpPr>
        <p:grpSp>
          <p:nvGrpSpPr>
            <p:cNvPr id="20" name="Group 20"/>
            <p:cNvGrpSpPr/>
            <p:nvPr/>
          </p:nvGrpSpPr>
          <p:grpSpPr>
            <a:xfrm rot="0">
              <a:off x="0" y="0"/>
              <a:ext cx="4045700" cy="763620"/>
              <a:chOff x="0" y="0"/>
              <a:chExt cx="1039241" cy="196155"/>
            </a:xfrm>
          </p:grpSpPr>
          <p:sp>
            <p:nvSpPr>
              <p:cNvPr id="21" name="Freeform 21"/>
              <p:cNvSpPr/>
              <p:nvPr/>
            </p:nvSpPr>
            <p:spPr>
              <a:xfrm>
                <a:off x="0" y="0"/>
                <a:ext cx="1039241" cy="196155"/>
              </a:xfrm>
              <a:custGeom>
                <a:avLst/>
                <a:gdLst/>
                <a:ahLst/>
                <a:cxnLst/>
                <a:rect l="l" t="t" r="r" b="b"/>
                <a:pathLst>
                  <a:path w="1039241" h="196155">
                    <a:moveTo>
                      <a:pt x="98078" y="0"/>
                    </a:moveTo>
                    <a:lnTo>
                      <a:pt x="941164" y="0"/>
                    </a:lnTo>
                    <a:cubicBezTo>
                      <a:pt x="967175" y="0"/>
                      <a:pt x="992122" y="10333"/>
                      <a:pt x="1010515" y="28726"/>
                    </a:cubicBezTo>
                    <a:cubicBezTo>
                      <a:pt x="1028908" y="47119"/>
                      <a:pt x="1039241" y="72066"/>
                      <a:pt x="1039241" y="98078"/>
                    </a:cubicBezTo>
                    <a:lnTo>
                      <a:pt x="1039241" y="98078"/>
                    </a:lnTo>
                    <a:cubicBezTo>
                      <a:pt x="1039241" y="124089"/>
                      <a:pt x="1028908" y="149036"/>
                      <a:pt x="1010515" y="167429"/>
                    </a:cubicBezTo>
                    <a:cubicBezTo>
                      <a:pt x="992122" y="185822"/>
                      <a:pt x="967175" y="196155"/>
                      <a:pt x="941164" y="196155"/>
                    </a:cubicBezTo>
                    <a:lnTo>
                      <a:pt x="98078" y="196155"/>
                    </a:lnTo>
                    <a:cubicBezTo>
                      <a:pt x="72066" y="196155"/>
                      <a:pt x="47119" y="185822"/>
                      <a:pt x="28726" y="167429"/>
                    </a:cubicBezTo>
                    <a:cubicBezTo>
                      <a:pt x="10333" y="149036"/>
                      <a:pt x="0" y="124089"/>
                      <a:pt x="0" y="98078"/>
                    </a:cubicBezTo>
                    <a:lnTo>
                      <a:pt x="0" y="98078"/>
                    </a:lnTo>
                    <a:cubicBezTo>
                      <a:pt x="0" y="72066"/>
                      <a:pt x="10333" y="47119"/>
                      <a:pt x="28726" y="28726"/>
                    </a:cubicBezTo>
                    <a:cubicBezTo>
                      <a:pt x="47119" y="10333"/>
                      <a:pt x="72066" y="0"/>
                      <a:pt x="98078" y="0"/>
                    </a:cubicBezTo>
                    <a:close/>
                  </a:path>
                </a:pathLst>
              </a:custGeom>
              <a:solidFill>
                <a:srgbClr val="34455F"/>
              </a:solidFill>
              <a:ln w="9525" cap="rnd">
                <a:solidFill>
                  <a:srgbClr val="ADBDD6"/>
                </a:solidFill>
                <a:prstDash val="solid"/>
                <a:round/>
              </a:ln>
            </p:spPr>
          </p:sp>
          <p:sp>
            <p:nvSpPr>
              <p:cNvPr id="22" name="TextBox 22"/>
              <p:cNvSpPr txBox="1"/>
              <p:nvPr/>
            </p:nvSpPr>
            <p:spPr>
              <a:xfrm>
                <a:off x="0" y="-66675"/>
                <a:ext cx="1039241" cy="262830"/>
              </a:xfrm>
              <a:prstGeom prst="rect">
                <a:avLst/>
              </a:prstGeom>
            </p:spPr>
            <p:txBody>
              <a:bodyPr lIns="34493" tIns="34493" rIns="34493" bIns="34493" rtlCol="0" anchor="ctr"/>
              <a:lstStyle/>
              <a:p>
                <a:pPr marL="0" lvl="0" indent="0" algn="ctr">
                  <a:lnSpc>
                    <a:spcPts val="4620"/>
                  </a:lnSpc>
                  <a:spcBef>
                    <a:spcPct val="0"/>
                  </a:spcBef>
                </a:pPr>
              </a:p>
            </p:txBody>
          </p:sp>
        </p:grpSp>
        <p:sp>
          <p:nvSpPr>
            <p:cNvPr id="23" name="TextBox 23"/>
            <p:cNvSpPr txBox="1"/>
            <p:nvPr/>
          </p:nvSpPr>
          <p:spPr>
            <a:xfrm>
              <a:off x="292086" y="-35210"/>
              <a:ext cx="3461527" cy="729616"/>
            </a:xfrm>
            <a:prstGeom prst="rect">
              <a:avLst/>
            </a:prstGeom>
          </p:spPr>
          <p:txBody>
            <a:bodyPr lIns="0" tIns="0" rIns="0" bIns="0" rtlCol="0" anchor="t">
              <a:spAutoFit/>
            </a:bodyPr>
            <a:lstStyle/>
            <a:p>
              <a:pPr marL="0" lvl="0" indent="0" algn="ctr">
                <a:lnSpc>
                  <a:spcPts val="4620"/>
                </a:lnSpc>
                <a:spcBef>
                  <a:spcPct val="0"/>
                </a:spcBef>
              </a:pPr>
              <a:r>
                <a:rPr lang="en-US" sz="3300" spc="329">
                  <a:solidFill>
                    <a:srgbClr val="FFFFFF"/>
                  </a:solidFill>
                  <a:ea typeface="思源黑体-粗体 Bold" panose="020B0800000000000000" charset="-122"/>
                </a:rPr>
                <a:t>研究背景</a:t>
              </a:r>
              <a:endParaRPr lang="en-US" sz="3300" spc="329">
                <a:solidFill>
                  <a:srgbClr val="FFFFFF"/>
                </a:solidFill>
                <a:ea typeface="思源黑体-粗体 Bold" panose="020B0800000000000000" charset="-122"/>
              </a:endParaRPr>
            </a:p>
          </p:txBody>
        </p:sp>
      </p:grpSp>
      <p:sp>
        <p:nvSpPr>
          <p:cNvPr id="24" name="TextBox 24"/>
          <p:cNvSpPr txBox="1"/>
          <p:nvPr/>
        </p:nvSpPr>
        <p:spPr>
          <a:xfrm>
            <a:off x="4397489" y="5740235"/>
            <a:ext cx="12689824" cy="1207771"/>
          </a:xfrm>
          <a:prstGeom prst="rect">
            <a:avLst/>
          </a:prstGeom>
        </p:spPr>
        <p:txBody>
          <a:bodyPr lIns="0" tIns="0" rIns="0" bIns="0" rtlCol="0" anchor="t">
            <a:spAutoFit/>
          </a:bodyPr>
          <a:lstStyle/>
          <a:p>
            <a:pPr>
              <a:lnSpc>
                <a:spcPts val="4950"/>
              </a:lnSpc>
            </a:pPr>
            <a:r>
              <a:rPr lang="en-US" sz="3300">
                <a:solidFill>
                  <a:srgbClr val="34455F"/>
                </a:solidFill>
                <a:latin typeface="思源黑体-粗体" panose="020B0400000000000000" charset="-122"/>
                <a:ea typeface="思源黑体-粗体" panose="020B0400000000000000" charset="-122"/>
              </a:rPr>
              <a:t>现代AR系统缺乏交互性与内容呈现</a:t>
            </a:r>
            <a:endParaRPr lang="en-US" sz="3300">
              <a:solidFill>
                <a:srgbClr val="34455F"/>
              </a:solidFill>
              <a:latin typeface="思源黑体-粗体" panose="020B0400000000000000" charset="-122"/>
              <a:ea typeface="思源黑体-粗体" panose="020B0400000000000000" charset="-122"/>
            </a:endParaRPr>
          </a:p>
          <a:p>
            <a:pPr marL="0" lvl="0" indent="0" algn="l">
              <a:lnSpc>
                <a:spcPts val="4950"/>
              </a:lnSpc>
              <a:spcBef>
                <a:spcPct val="0"/>
              </a:spcBef>
            </a:pPr>
          </a:p>
        </p:txBody>
      </p:sp>
      <p:grpSp>
        <p:nvGrpSpPr>
          <p:cNvPr id="25" name="Group 25"/>
          <p:cNvGrpSpPr/>
          <p:nvPr/>
        </p:nvGrpSpPr>
        <p:grpSpPr>
          <a:xfrm rot="0">
            <a:off x="1200687" y="6948006"/>
            <a:ext cx="3034275" cy="572715"/>
            <a:chOff x="0" y="0"/>
            <a:chExt cx="4045700" cy="763620"/>
          </a:xfrm>
        </p:grpSpPr>
        <p:grpSp>
          <p:nvGrpSpPr>
            <p:cNvPr id="26" name="Group 26"/>
            <p:cNvGrpSpPr/>
            <p:nvPr/>
          </p:nvGrpSpPr>
          <p:grpSpPr>
            <a:xfrm rot="0">
              <a:off x="0" y="0"/>
              <a:ext cx="4045700" cy="763620"/>
              <a:chOff x="0" y="0"/>
              <a:chExt cx="1039241" cy="196155"/>
            </a:xfrm>
          </p:grpSpPr>
          <p:sp>
            <p:nvSpPr>
              <p:cNvPr id="27" name="Freeform 27"/>
              <p:cNvSpPr/>
              <p:nvPr/>
            </p:nvSpPr>
            <p:spPr>
              <a:xfrm>
                <a:off x="0" y="0"/>
                <a:ext cx="1039241" cy="196155"/>
              </a:xfrm>
              <a:custGeom>
                <a:avLst/>
                <a:gdLst/>
                <a:ahLst/>
                <a:cxnLst/>
                <a:rect l="l" t="t" r="r" b="b"/>
                <a:pathLst>
                  <a:path w="1039241" h="196155">
                    <a:moveTo>
                      <a:pt x="98078" y="0"/>
                    </a:moveTo>
                    <a:lnTo>
                      <a:pt x="941164" y="0"/>
                    </a:lnTo>
                    <a:cubicBezTo>
                      <a:pt x="967175" y="0"/>
                      <a:pt x="992122" y="10333"/>
                      <a:pt x="1010515" y="28726"/>
                    </a:cubicBezTo>
                    <a:cubicBezTo>
                      <a:pt x="1028908" y="47119"/>
                      <a:pt x="1039241" y="72066"/>
                      <a:pt x="1039241" y="98078"/>
                    </a:cubicBezTo>
                    <a:lnTo>
                      <a:pt x="1039241" y="98078"/>
                    </a:lnTo>
                    <a:cubicBezTo>
                      <a:pt x="1039241" y="124089"/>
                      <a:pt x="1028908" y="149036"/>
                      <a:pt x="1010515" y="167429"/>
                    </a:cubicBezTo>
                    <a:cubicBezTo>
                      <a:pt x="992122" y="185822"/>
                      <a:pt x="967175" y="196155"/>
                      <a:pt x="941164" y="196155"/>
                    </a:cubicBezTo>
                    <a:lnTo>
                      <a:pt x="98078" y="196155"/>
                    </a:lnTo>
                    <a:cubicBezTo>
                      <a:pt x="72066" y="196155"/>
                      <a:pt x="47119" y="185822"/>
                      <a:pt x="28726" y="167429"/>
                    </a:cubicBezTo>
                    <a:cubicBezTo>
                      <a:pt x="10333" y="149036"/>
                      <a:pt x="0" y="124089"/>
                      <a:pt x="0" y="98078"/>
                    </a:cubicBezTo>
                    <a:lnTo>
                      <a:pt x="0" y="98078"/>
                    </a:lnTo>
                    <a:cubicBezTo>
                      <a:pt x="0" y="72066"/>
                      <a:pt x="10333" y="47119"/>
                      <a:pt x="28726" y="28726"/>
                    </a:cubicBezTo>
                    <a:cubicBezTo>
                      <a:pt x="47119" y="10333"/>
                      <a:pt x="72066" y="0"/>
                      <a:pt x="98078" y="0"/>
                    </a:cubicBezTo>
                    <a:close/>
                  </a:path>
                </a:pathLst>
              </a:custGeom>
              <a:solidFill>
                <a:srgbClr val="34455F"/>
              </a:solidFill>
              <a:ln w="9525" cap="rnd">
                <a:solidFill>
                  <a:srgbClr val="ADBDD6"/>
                </a:solidFill>
                <a:prstDash val="solid"/>
                <a:round/>
              </a:ln>
            </p:spPr>
          </p:sp>
          <p:sp>
            <p:nvSpPr>
              <p:cNvPr id="28" name="TextBox 28"/>
              <p:cNvSpPr txBox="1"/>
              <p:nvPr/>
            </p:nvSpPr>
            <p:spPr>
              <a:xfrm>
                <a:off x="0" y="-66675"/>
                <a:ext cx="1039241" cy="262830"/>
              </a:xfrm>
              <a:prstGeom prst="rect">
                <a:avLst/>
              </a:prstGeom>
            </p:spPr>
            <p:txBody>
              <a:bodyPr lIns="34493" tIns="34493" rIns="34493" bIns="34493" rtlCol="0" anchor="ctr"/>
              <a:lstStyle/>
              <a:p>
                <a:pPr marL="0" lvl="0" indent="0" algn="ctr">
                  <a:lnSpc>
                    <a:spcPts val="4620"/>
                  </a:lnSpc>
                  <a:spcBef>
                    <a:spcPct val="0"/>
                  </a:spcBef>
                </a:pPr>
              </a:p>
            </p:txBody>
          </p:sp>
        </p:grpSp>
        <p:sp>
          <p:nvSpPr>
            <p:cNvPr id="29" name="TextBox 29"/>
            <p:cNvSpPr txBox="1"/>
            <p:nvPr/>
          </p:nvSpPr>
          <p:spPr>
            <a:xfrm>
              <a:off x="292086" y="-35210"/>
              <a:ext cx="3461527" cy="729616"/>
            </a:xfrm>
            <a:prstGeom prst="rect">
              <a:avLst/>
            </a:prstGeom>
          </p:spPr>
          <p:txBody>
            <a:bodyPr lIns="0" tIns="0" rIns="0" bIns="0" rtlCol="0" anchor="t">
              <a:spAutoFit/>
            </a:bodyPr>
            <a:lstStyle/>
            <a:p>
              <a:pPr marL="0" lvl="0" indent="0" algn="ctr">
                <a:lnSpc>
                  <a:spcPts val="4620"/>
                </a:lnSpc>
                <a:spcBef>
                  <a:spcPct val="0"/>
                </a:spcBef>
              </a:pPr>
              <a:r>
                <a:rPr lang="en-US" sz="3300" spc="329">
                  <a:solidFill>
                    <a:srgbClr val="FFFFFF"/>
                  </a:solidFill>
                  <a:ea typeface="思源黑体-粗体 Bold" panose="020B0800000000000000" charset="-122"/>
                </a:rPr>
                <a:t>研究意义</a:t>
              </a:r>
              <a:endParaRPr lang="en-US" sz="3300" spc="329">
                <a:solidFill>
                  <a:srgbClr val="FFFFFF"/>
                </a:solidFill>
                <a:ea typeface="思源黑体-粗体 Bold" panose="020B0800000000000000" charset="-122"/>
              </a:endParaRPr>
            </a:p>
          </p:txBody>
        </p:sp>
      </p:grpSp>
      <p:sp>
        <p:nvSpPr>
          <p:cNvPr id="30" name="TextBox 30"/>
          <p:cNvSpPr txBox="1"/>
          <p:nvPr/>
        </p:nvSpPr>
        <p:spPr>
          <a:xfrm>
            <a:off x="4397489" y="6852756"/>
            <a:ext cx="12689824" cy="1826896"/>
          </a:xfrm>
          <a:prstGeom prst="rect">
            <a:avLst/>
          </a:prstGeom>
        </p:spPr>
        <p:txBody>
          <a:bodyPr lIns="0" tIns="0" rIns="0" bIns="0" rtlCol="0" anchor="t">
            <a:spAutoFit/>
          </a:bodyPr>
          <a:lstStyle/>
          <a:p>
            <a:pPr>
              <a:lnSpc>
                <a:spcPts val="4950"/>
              </a:lnSpc>
            </a:pPr>
            <a:r>
              <a:rPr lang="en-US" sz="3300">
                <a:solidFill>
                  <a:srgbClr val="34455F"/>
                </a:solidFill>
                <a:latin typeface="思源黑体-粗体" panose="020B0400000000000000" charset="-122"/>
                <a:ea typeface="思源黑体-粗体" panose="020B0400000000000000" charset="-122"/>
              </a:rPr>
              <a:t>利用AR 设计与公共空间之间的联系，在社会公正问题及其他方面对社会产生重大影响</a:t>
            </a:r>
            <a:endParaRPr lang="en-US" sz="3300">
              <a:solidFill>
                <a:srgbClr val="34455F"/>
              </a:solidFill>
              <a:latin typeface="思源黑体-粗体" panose="020B0400000000000000" charset="-122"/>
              <a:ea typeface="思源黑体-粗体" panose="020B0400000000000000" charset="-122"/>
            </a:endParaRPr>
          </a:p>
          <a:p>
            <a:pPr marL="0" lvl="0" indent="0" algn="l">
              <a:lnSpc>
                <a:spcPts val="4950"/>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2" name="TextBox 12"/>
          <p:cNvSpPr txBox="1"/>
          <p:nvPr/>
        </p:nvSpPr>
        <p:spPr>
          <a:xfrm>
            <a:off x="6458577" y="1519815"/>
            <a:ext cx="5370847" cy="968376"/>
          </a:xfrm>
          <a:prstGeom prst="rect">
            <a:avLst/>
          </a:prstGeom>
        </p:spPr>
        <p:txBody>
          <a:bodyPr lIns="0" tIns="0" rIns="0" bIns="0" rtlCol="0" anchor="t">
            <a:spAutoFit/>
          </a:bodyPr>
          <a:lstStyle/>
          <a:p>
            <a:pPr algn="ctr">
              <a:lnSpc>
                <a:spcPts val="4900"/>
              </a:lnSpc>
            </a:pPr>
            <a:r>
              <a:rPr lang="en-US" sz="3500" spc="416">
                <a:solidFill>
                  <a:srgbClr val="34455F"/>
                </a:solidFill>
                <a:latin typeface="思源黑体 1 Light" panose="020B0400000000000000" charset="-122"/>
              </a:rPr>
              <a:t>  DEAR VISITOR</a:t>
            </a:r>
            <a:endParaRPr lang="en-US" sz="3500" spc="416">
              <a:solidFill>
                <a:srgbClr val="34455F"/>
              </a:solidFill>
              <a:latin typeface="思源黑体 1 Light" panose="020B0400000000000000" charset="-122"/>
            </a:endParaRPr>
          </a:p>
          <a:p>
            <a:pPr algn="ctr">
              <a:lnSpc>
                <a:spcPts val="2800"/>
              </a:lnSpc>
              <a:spcBef>
                <a:spcPct val="0"/>
              </a:spcBef>
            </a:pPr>
          </a:p>
        </p:txBody>
      </p:sp>
      <p:grpSp>
        <p:nvGrpSpPr>
          <p:cNvPr id="13" name="Group 13"/>
          <p:cNvGrpSpPr/>
          <p:nvPr/>
        </p:nvGrpSpPr>
        <p:grpSpPr>
          <a:xfrm rot="0">
            <a:off x="1215184" y="2307978"/>
            <a:ext cx="15673558" cy="1206669"/>
            <a:chOff x="0" y="0"/>
            <a:chExt cx="3545080" cy="272927"/>
          </a:xfrm>
        </p:grpSpPr>
        <p:sp>
          <p:nvSpPr>
            <p:cNvPr id="14" name="Freeform 14"/>
            <p:cNvSpPr/>
            <p:nvPr/>
          </p:nvSpPr>
          <p:spPr>
            <a:xfrm>
              <a:off x="0" y="0"/>
              <a:ext cx="3545081" cy="272927"/>
            </a:xfrm>
            <a:custGeom>
              <a:avLst/>
              <a:gdLst/>
              <a:ahLst/>
              <a:cxnLst/>
              <a:rect l="l" t="t" r="r" b="b"/>
              <a:pathLst>
                <a:path w="3545081" h="272927">
                  <a:moveTo>
                    <a:pt x="9879" y="0"/>
                  </a:moveTo>
                  <a:lnTo>
                    <a:pt x="3535202" y="0"/>
                  </a:lnTo>
                  <a:cubicBezTo>
                    <a:pt x="3540658" y="0"/>
                    <a:pt x="3545081" y="4423"/>
                    <a:pt x="3545081" y="9879"/>
                  </a:cubicBezTo>
                  <a:lnTo>
                    <a:pt x="3545081" y="263048"/>
                  </a:lnTo>
                  <a:cubicBezTo>
                    <a:pt x="3545081" y="265668"/>
                    <a:pt x="3544040" y="268181"/>
                    <a:pt x="3542187" y="270034"/>
                  </a:cubicBezTo>
                  <a:cubicBezTo>
                    <a:pt x="3540334" y="271886"/>
                    <a:pt x="3537822" y="272927"/>
                    <a:pt x="3535202" y="272927"/>
                  </a:cubicBezTo>
                  <a:lnTo>
                    <a:pt x="9879" y="272927"/>
                  </a:lnTo>
                  <a:cubicBezTo>
                    <a:pt x="7259" y="272927"/>
                    <a:pt x="4746" y="271886"/>
                    <a:pt x="2893" y="270034"/>
                  </a:cubicBezTo>
                  <a:cubicBezTo>
                    <a:pt x="1041" y="268181"/>
                    <a:pt x="0" y="265668"/>
                    <a:pt x="0" y="263048"/>
                  </a:cubicBezTo>
                  <a:lnTo>
                    <a:pt x="0" y="9879"/>
                  </a:lnTo>
                  <a:cubicBezTo>
                    <a:pt x="0" y="4423"/>
                    <a:pt x="4423" y="0"/>
                    <a:pt x="9879" y="0"/>
                  </a:cubicBezTo>
                  <a:close/>
                </a:path>
              </a:pathLst>
            </a:custGeom>
            <a:solidFill>
              <a:srgbClr val="34455F"/>
            </a:solidFill>
            <a:ln w="19050" cap="sq">
              <a:solidFill>
                <a:srgbClr val="ADBDD6"/>
              </a:solidFill>
              <a:prstDash val="solid"/>
              <a:miter/>
            </a:ln>
          </p:spPr>
        </p:sp>
        <p:sp>
          <p:nvSpPr>
            <p:cNvPr id="15" name="TextBox 15"/>
            <p:cNvSpPr txBox="1"/>
            <p:nvPr/>
          </p:nvSpPr>
          <p:spPr>
            <a:xfrm>
              <a:off x="0" y="-47625"/>
              <a:ext cx="3545080" cy="320552"/>
            </a:xfrm>
            <a:prstGeom prst="rect">
              <a:avLst/>
            </a:prstGeom>
          </p:spPr>
          <p:txBody>
            <a:bodyPr lIns="50800" tIns="50800" rIns="50800" bIns="50800" rtlCol="0" anchor="ctr"/>
            <a:lstStyle/>
            <a:p>
              <a:pPr algn="ctr">
                <a:lnSpc>
                  <a:spcPts val="3025"/>
                </a:lnSpc>
              </a:pPr>
            </a:p>
          </p:txBody>
        </p:sp>
      </p:grpSp>
      <p:sp>
        <p:nvSpPr>
          <p:cNvPr id="17" name="Freeform 17"/>
          <p:cNvSpPr/>
          <p:nvPr/>
        </p:nvSpPr>
        <p:spPr>
          <a:xfrm>
            <a:off x="8448317" y="4625307"/>
            <a:ext cx="8158668" cy="3335518"/>
          </a:xfrm>
          <a:custGeom>
            <a:avLst/>
            <a:gdLst/>
            <a:ahLst/>
            <a:cxnLst/>
            <a:rect l="l" t="t" r="r" b="b"/>
            <a:pathLst>
              <a:path w="8158668" h="3335518">
                <a:moveTo>
                  <a:pt x="0" y="0"/>
                </a:moveTo>
                <a:lnTo>
                  <a:pt x="8158668" y="0"/>
                </a:lnTo>
                <a:lnTo>
                  <a:pt x="8158668" y="3335518"/>
                </a:lnTo>
                <a:lnTo>
                  <a:pt x="0" y="3335518"/>
                </a:lnTo>
                <a:lnTo>
                  <a:pt x="0" y="0"/>
                </a:lnTo>
                <a:close/>
              </a:path>
            </a:pathLst>
          </a:custGeom>
          <a:blipFill>
            <a:blip r:embed="rId9"/>
            <a:stretch>
              <a:fillRect/>
            </a:stretch>
          </a:blipFill>
        </p:spPr>
      </p:sp>
      <p:sp>
        <p:nvSpPr>
          <p:cNvPr id="18" name="TextBox 18"/>
          <p:cNvSpPr txBox="1"/>
          <p:nvPr/>
        </p:nvSpPr>
        <p:spPr>
          <a:xfrm>
            <a:off x="7147431" y="576986"/>
            <a:ext cx="3993137"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ea typeface="思源黑体 1 Medium" panose="020B0600000000000000" charset="-122"/>
              </a:rPr>
              <a:t>案例一：</a:t>
            </a:r>
            <a:endParaRPr lang="en-US" sz="5335" spc="714">
              <a:solidFill>
                <a:srgbClr val="34455F"/>
              </a:solidFill>
              <a:ea typeface="思源黑体 1 Medium" panose="020B0600000000000000" charset="-122"/>
            </a:endParaRPr>
          </a:p>
        </p:txBody>
      </p:sp>
      <p:sp>
        <p:nvSpPr>
          <p:cNvPr id="19" name="TextBox 19"/>
          <p:cNvSpPr txBox="1"/>
          <p:nvPr/>
        </p:nvSpPr>
        <p:spPr>
          <a:xfrm>
            <a:off x="1496942" y="2644061"/>
            <a:ext cx="15110043" cy="870585"/>
          </a:xfrm>
          <a:prstGeom prst="rect">
            <a:avLst/>
          </a:prstGeom>
        </p:spPr>
        <p:txBody>
          <a:bodyPr lIns="0" tIns="0" rIns="0" bIns="0" rtlCol="0" anchor="t">
            <a:spAutoFit/>
          </a:bodyPr>
          <a:lstStyle/>
          <a:p>
            <a:pPr algn="just">
              <a:lnSpc>
                <a:spcPts val="3600"/>
              </a:lnSpc>
            </a:pPr>
            <a:r>
              <a:rPr lang="en-US" sz="2400">
                <a:solidFill>
                  <a:srgbClr val="FFFFFF"/>
                </a:solidFill>
                <a:ea typeface="思源黑体-粗体" panose="020B0400000000000000" charset="-122"/>
              </a:rPr>
              <a:t>斯坦福大学拒绝为性侵案受害者建立铭牌并刻上受害者声明，引发了校园内的愤怒和抗议。</a:t>
            </a:r>
            <a:endParaRPr lang="en-US" sz="2400">
              <a:solidFill>
                <a:srgbClr val="FFFFFF"/>
              </a:solidFill>
              <a:ea typeface="思源黑体-粗体" panose="020B0400000000000000" charset="-122"/>
            </a:endParaRPr>
          </a:p>
          <a:p>
            <a:pPr marL="0" lvl="0" indent="0" algn="just">
              <a:lnSpc>
                <a:spcPts val="3600"/>
              </a:lnSpc>
              <a:spcBef>
                <a:spcPct val="0"/>
              </a:spcBef>
            </a:pPr>
          </a:p>
        </p:txBody>
      </p:sp>
      <p:sp>
        <p:nvSpPr>
          <p:cNvPr id="20" name="TextBox 20"/>
          <p:cNvSpPr txBox="1"/>
          <p:nvPr/>
        </p:nvSpPr>
        <p:spPr>
          <a:xfrm>
            <a:off x="1692502" y="8577188"/>
            <a:ext cx="4693593" cy="967105"/>
          </a:xfrm>
          <a:prstGeom prst="rect">
            <a:avLst/>
          </a:prstGeom>
        </p:spPr>
        <p:txBody>
          <a:bodyPr lIns="0" tIns="0" rIns="0" bIns="0" rtlCol="0" anchor="t">
            <a:spAutoFit/>
          </a:bodyPr>
          <a:lstStyle/>
          <a:p>
            <a:pPr algn="ctr">
              <a:lnSpc>
                <a:spcPts val="3920"/>
              </a:lnSpc>
            </a:pPr>
            <a:r>
              <a:rPr lang="en-US" sz="2800" spc="279">
                <a:solidFill>
                  <a:srgbClr val="000000"/>
                </a:solidFill>
                <a:ea typeface="思源黑体-粗体 Bold" panose="020B0800000000000000" charset="-122"/>
              </a:rPr>
              <a:t>用平板扫描图像标记，</a:t>
            </a:r>
            <a:endParaRPr lang="en-US" sz="2800" spc="279">
              <a:solidFill>
                <a:srgbClr val="000000"/>
              </a:solidFill>
              <a:ea typeface="思源黑体-粗体 Bold" panose="020B0800000000000000" charset="-122"/>
            </a:endParaRPr>
          </a:p>
          <a:p>
            <a:pPr algn="ctr">
              <a:lnSpc>
                <a:spcPts val="3920"/>
              </a:lnSpc>
              <a:spcBef>
                <a:spcPct val="0"/>
              </a:spcBef>
            </a:pPr>
            <a:r>
              <a:rPr lang="en-US" sz="2800" spc="279">
                <a:solidFill>
                  <a:srgbClr val="000000"/>
                </a:solidFill>
                <a:ea typeface="思源黑体-粗体 Bold" panose="020B0800000000000000" charset="-122"/>
              </a:rPr>
              <a:t>体验数字铭牌与朗读音频等</a:t>
            </a:r>
            <a:endParaRPr lang="en-US" sz="2800" spc="279">
              <a:solidFill>
                <a:srgbClr val="000000"/>
              </a:solidFill>
              <a:ea typeface="思源黑体-粗体 Bold" panose="020B0800000000000000" charset="-122"/>
            </a:endParaRPr>
          </a:p>
        </p:txBody>
      </p:sp>
      <p:sp>
        <p:nvSpPr>
          <p:cNvPr id="21" name="TextBox 21"/>
          <p:cNvSpPr txBox="1"/>
          <p:nvPr/>
        </p:nvSpPr>
        <p:spPr>
          <a:xfrm>
            <a:off x="9594174" y="8577188"/>
            <a:ext cx="5866954" cy="967105"/>
          </a:xfrm>
          <a:prstGeom prst="rect">
            <a:avLst/>
          </a:prstGeom>
        </p:spPr>
        <p:txBody>
          <a:bodyPr lIns="0" tIns="0" rIns="0" bIns="0" rtlCol="0" anchor="t">
            <a:spAutoFit/>
          </a:bodyPr>
          <a:lstStyle/>
          <a:p>
            <a:pPr marL="0" lvl="0" indent="0" algn="ctr">
              <a:lnSpc>
                <a:spcPts val="3920"/>
              </a:lnSpc>
              <a:spcBef>
                <a:spcPct val="0"/>
              </a:spcBef>
            </a:pPr>
            <a:r>
              <a:rPr lang="en-US" sz="2800" u="none" strike="noStrike" spc="279">
                <a:solidFill>
                  <a:srgbClr val="000000"/>
                </a:solidFill>
                <a:ea typeface="思源黑体-粗体 Bold" panose="020B0800000000000000" charset="-122"/>
              </a:rPr>
              <a:t>最终同意安装了正式的铭牌</a:t>
            </a:r>
            <a:endParaRPr lang="en-US" sz="2800" u="none" strike="noStrike" spc="279">
              <a:solidFill>
                <a:srgbClr val="000000"/>
              </a:solidFill>
              <a:ea typeface="思源黑体-粗体 Bold" panose="020B0800000000000000" charset="-122"/>
            </a:endParaRPr>
          </a:p>
          <a:p>
            <a:pPr marL="0" lvl="0" indent="0" algn="ctr">
              <a:lnSpc>
                <a:spcPts val="3920"/>
              </a:lnSpc>
              <a:spcBef>
                <a:spcPct val="0"/>
              </a:spcBef>
            </a:pPr>
            <a:r>
              <a:rPr lang="en-US" sz="2800" u="none" strike="noStrike" spc="279">
                <a:solidFill>
                  <a:srgbClr val="000000"/>
                </a:solidFill>
                <a:ea typeface="思源黑体-粗体 Bold" panose="020B0800000000000000" charset="-122"/>
              </a:rPr>
              <a:t>左图为虚拟铭牌，右图为真实铭牌</a:t>
            </a:r>
            <a:endParaRPr lang="en-US" sz="2800" u="none" strike="noStrike" spc="279">
              <a:solidFill>
                <a:srgbClr val="000000"/>
              </a:solidFill>
              <a:ea typeface="思源黑体-粗体 Bold" panose="020B0800000000000000" charset="-122"/>
            </a:endParaRPr>
          </a:p>
        </p:txBody>
      </p:sp>
      <p:pic>
        <p:nvPicPr>
          <p:cNvPr id="22" name="图片 21"/>
          <p:cNvPicPr>
            <a:picLocks noChangeAspect="1"/>
          </p:cNvPicPr>
          <p:nvPr/>
        </p:nvPicPr>
        <p:blipFill>
          <a:blip r:embed="rId10"/>
          <a:stretch>
            <a:fillRect/>
          </a:stretch>
        </p:blipFill>
        <p:spPr>
          <a:xfrm>
            <a:off x="2743200" y="4085590"/>
            <a:ext cx="2748280" cy="418973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2" name="TextBox 12"/>
          <p:cNvSpPr txBox="1"/>
          <p:nvPr/>
        </p:nvSpPr>
        <p:spPr>
          <a:xfrm>
            <a:off x="2758866" y="1519815"/>
            <a:ext cx="11784468" cy="1587501"/>
          </a:xfrm>
          <a:prstGeom prst="rect">
            <a:avLst/>
          </a:prstGeom>
        </p:spPr>
        <p:txBody>
          <a:bodyPr lIns="0" tIns="0" rIns="0" bIns="0" rtlCol="0" anchor="t">
            <a:spAutoFit/>
          </a:bodyPr>
          <a:lstStyle/>
          <a:p>
            <a:pPr algn="ctr">
              <a:lnSpc>
                <a:spcPts val="4900"/>
              </a:lnSpc>
            </a:pPr>
            <a:r>
              <a:rPr lang="en-US" sz="3500" spc="416">
                <a:solidFill>
                  <a:srgbClr val="34455F"/>
                </a:solidFill>
                <a:latin typeface="思源黑体 1 Light" panose="020B0400000000000000" charset="-122"/>
              </a:rPr>
              <a:t>  CHARLESTON RECONSTRUCTED</a:t>
            </a:r>
            <a:endParaRPr lang="en-US" sz="3500" spc="416">
              <a:solidFill>
                <a:srgbClr val="34455F"/>
              </a:solidFill>
              <a:latin typeface="思源黑体 1 Light" panose="020B0400000000000000" charset="-122"/>
            </a:endParaRPr>
          </a:p>
          <a:p>
            <a:pPr algn="ctr">
              <a:lnSpc>
                <a:spcPts val="4900"/>
              </a:lnSpc>
            </a:pPr>
          </a:p>
          <a:p>
            <a:pPr algn="ctr">
              <a:lnSpc>
                <a:spcPts val="2800"/>
              </a:lnSpc>
              <a:spcBef>
                <a:spcPct val="0"/>
              </a:spcBef>
            </a:pPr>
          </a:p>
        </p:txBody>
      </p:sp>
      <p:grpSp>
        <p:nvGrpSpPr>
          <p:cNvPr id="13" name="Group 13"/>
          <p:cNvGrpSpPr/>
          <p:nvPr/>
        </p:nvGrpSpPr>
        <p:grpSpPr>
          <a:xfrm rot="0">
            <a:off x="1215184" y="2307978"/>
            <a:ext cx="15673558" cy="799338"/>
            <a:chOff x="0" y="0"/>
            <a:chExt cx="3545080" cy="180796"/>
          </a:xfrm>
        </p:grpSpPr>
        <p:sp>
          <p:nvSpPr>
            <p:cNvPr id="14" name="Freeform 14"/>
            <p:cNvSpPr/>
            <p:nvPr/>
          </p:nvSpPr>
          <p:spPr>
            <a:xfrm>
              <a:off x="0" y="0"/>
              <a:ext cx="3545081" cy="180796"/>
            </a:xfrm>
            <a:custGeom>
              <a:avLst/>
              <a:gdLst/>
              <a:ahLst/>
              <a:cxnLst/>
              <a:rect l="l" t="t" r="r" b="b"/>
              <a:pathLst>
                <a:path w="3545081" h="180796">
                  <a:moveTo>
                    <a:pt x="9879" y="0"/>
                  </a:moveTo>
                  <a:lnTo>
                    <a:pt x="3535202" y="0"/>
                  </a:lnTo>
                  <a:cubicBezTo>
                    <a:pt x="3540658" y="0"/>
                    <a:pt x="3545081" y="4423"/>
                    <a:pt x="3545081" y="9879"/>
                  </a:cubicBezTo>
                  <a:lnTo>
                    <a:pt x="3545081" y="170917"/>
                  </a:lnTo>
                  <a:cubicBezTo>
                    <a:pt x="3545081" y="173537"/>
                    <a:pt x="3544040" y="176050"/>
                    <a:pt x="3542187" y="177903"/>
                  </a:cubicBezTo>
                  <a:cubicBezTo>
                    <a:pt x="3540334" y="179755"/>
                    <a:pt x="3537822" y="180796"/>
                    <a:pt x="3535202" y="180796"/>
                  </a:cubicBezTo>
                  <a:lnTo>
                    <a:pt x="9879" y="180796"/>
                  </a:lnTo>
                  <a:cubicBezTo>
                    <a:pt x="4423" y="180796"/>
                    <a:pt x="0" y="176373"/>
                    <a:pt x="0" y="170917"/>
                  </a:cubicBezTo>
                  <a:lnTo>
                    <a:pt x="0" y="9879"/>
                  </a:lnTo>
                  <a:cubicBezTo>
                    <a:pt x="0" y="4423"/>
                    <a:pt x="4423" y="0"/>
                    <a:pt x="9879" y="0"/>
                  </a:cubicBezTo>
                  <a:close/>
                </a:path>
              </a:pathLst>
            </a:custGeom>
            <a:solidFill>
              <a:srgbClr val="34455F"/>
            </a:solidFill>
            <a:ln w="19050" cap="sq">
              <a:solidFill>
                <a:srgbClr val="ADBDD6"/>
              </a:solidFill>
              <a:prstDash val="solid"/>
              <a:miter/>
            </a:ln>
          </p:spPr>
        </p:sp>
        <p:sp>
          <p:nvSpPr>
            <p:cNvPr id="15" name="TextBox 15"/>
            <p:cNvSpPr txBox="1"/>
            <p:nvPr/>
          </p:nvSpPr>
          <p:spPr>
            <a:xfrm>
              <a:off x="0" y="-47625"/>
              <a:ext cx="3545080" cy="228421"/>
            </a:xfrm>
            <a:prstGeom prst="rect">
              <a:avLst/>
            </a:prstGeom>
          </p:spPr>
          <p:txBody>
            <a:bodyPr lIns="50800" tIns="50800" rIns="50800" bIns="50800" rtlCol="0" anchor="ctr"/>
            <a:lstStyle/>
            <a:p>
              <a:pPr algn="ctr">
                <a:lnSpc>
                  <a:spcPts val="3025"/>
                </a:lnSpc>
              </a:pPr>
            </a:p>
          </p:txBody>
        </p:sp>
      </p:grpSp>
      <p:pic>
        <p:nvPicPr>
          <p:cNvPr id="16" name="Picture 16">
            <a:hlinkClick r:id="" action="ppaction://media"/>
          </p:cNvPr>
          <p:cNvPicPr>
            <a:picLocks noChangeAspect="1"/>
          </p:cNvPicPr>
          <p:nvPr>
            <a:videoFile r:link="rId9"/>
            <p:extLst>
              <p:ext uri="{DAA4B4D4-6D71-4841-9C94-3DE7FCFB9230}">
                <p14:media xmlns:p14="http://schemas.microsoft.com/office/powerpoint/2010/main" r:embed="rId10"/>
              </p:ext>
            </p:extLst>
          </p:nvPr>
        </p:nvPicPr>
        <p:blipFill>
          <a:blip r:embed="rId11"/>
          <a:srcRect t="137" b="137"/>
          <a:stretch>
            <a:fillRect/>
          </a:stretch>
        </p:blipFill>
        <p:spPr>
          <a:xfrm>
            <a:off x="759799" y="3222534"/>
            <a:ext cx="4587579" cy="5213158"/>
          </a:xfrm>
          <a:prstGeom prst="rect">
            <a:avLst/>
          </a:prstGeom>
        </p:spPr>
      </p:pic>
      <p:pic>
        <p:nvPicPr>
          <p:cNvPr id="17" name="Picture 17">
            <a:hlinkClick r:id="" action="ppaction://media"/>
          </p:cNvPr>
          <p:cNvPicPr>
            <a:picLocks noChangeAspect="1"/>
          </p:cNvPicPr>
          <p:nvPr>
            <a:videoFile r:link="rId12"/>
            <p:extLst>
              <p:ext uri="{DAA4B4D4-6D71-4841-9C94-3DE7FCFB9230}">
                <p14:media xmlns:p14="http://schemas.microsoft.com/office/powerpoint/2010/main" r:embed="rId13"/>
              </p:ext>
            </p:extLst>
          </p:nvPr>
        </p:nvPicPr>
        <p:blipFill>
          <a:blip r:embed="rId14"/>
          <a:srcRect t="137" b="137"/>
          <a:stretch>
            <a:fillRect/>
          </a:stretch>
        </p:blipFill>
        <p:spPr>
          <a:xfrm>
            <a:off x="12384759" y="3222534"/>
            <a:ext cx="4587579" cy="5213158"/>
          </a:xfrm>
          <a:prstGeom prst="rect">
            <a:avLst/>
          </a:prstGeom>
        </p:spPr>
      </p:pic>
      <p:pic>
        <p:nvPicPr>
          <p:cNvPr id="18" name="Picture 18">
            <a:hlinkClick r:id="" action="ppaction://media"/>
          </p:cNvPr>
          <p:cNvPicPr>
            <a:picLocks noChangeAspect="1"/>
          </p:cNvPicPr>
          <p:nvPr>
            <a:videoFile r:link="rId15"/>
            <p:extLst>
              <p:ext uri="{DAA4B4D4-6D71-4841-9C94-3DE7FCFB9230}">
                <p14:media xmlns:p14="http://schemas.microsoft.com/office/powerpoint/2010/main" r:embed="rId16"/>
              </p:ext>
            </p:extLst>
          </p:nvPr>
        </p:nvPicPr>
        <p:blipFill>
          <a:blip r:embed="rId17"/>
          <a:srcRect t="137" b="137"/>
          <a:stretch>
            <a:fillRect/>
          </a:stretch>
        </p:blipFill>
        <p:spPr>
          <a:xfrm>
            <a:off x="6367507" y="3222534"/>
            <a:ext cx="4587579" cy="5213158"/>
          </a:xfrm>
          <a:prstGeom prst="rect">
            <a:avLst/>
          </a:prstGeom>
        </p:spPr>
      </p:pic>
      <p:sp>
        <p:nvSpPr>
          <p:cNvPr id="19" name="TextBox 19"/>
          <p:cNvSpPr txBox="1"/>
          <p:nvPr/>
        </p:nvSpPr>
        <p:spPr>
          <a:xfrm>
            <a:off x="7147431" y="576986"/>
            <a:ext cx="3993137"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ea typeface="思源黑体 1 Medium" panose="020B0600000000000000" charset="-122"/>
              </a:rPr>
              <a:t>案例二：</a:t>
            </a:r>
            <a:endParaRPr lang="en-US" sz="5335" spc="714">
              <a:solidFill>
                <a:srgbClr val="34455F"/>
              </a:solidFill>
              <a:ea typeface="思源黑体 1 Medium" panose="020B0600000000000000" charset="-122"/>
            </a:endParaRPr>
          </a:p>
        </p:txBody>
      </p:sp>
      <p:sp>
        <p:nvSpPr>
          <p:cNvPr id="20" name="TextBox 20"/>
          <p:cNvSpPr txBox="1"/>
          <p:nvPr/>
        </p:nvSpPr>
        <p:spPr>
          <a:xfrm>
            <a:off x="3559150" y="2467167"/>
            <a:ext cx="11169701" cy="870585"/>
          </a:xfrm>
          <a:prstGeom prst="rect">
            <a:avLst/>
          </a:prstGeom>
        </p:spPr>
        <p:txBody>
          <a:bodyPr lIns="0" tIns="0" rIns="0" bIns="0" rtlCol="0" anchor="t">
            <a:spAutoFit/>
          </a:bodyPr>
          <a:lstStyle/>
          <a:p>
            <a:pPr algn="just">
              <a:lnSpc>
                <a:spcPts val="3600"/>
              </a:lnSpc>
            </a:pPr>
            <a:r>
              <a:rPr lang="en-US" sz="2400">
                <a:solidFill>
                  <a:srgbClr val="FFFFFF"/>
                </a:solidFill>
                <a:ea typeface="思源黑体-粗体" panose="020B0400000000000000" charset="-122"/>
              </a:rPr>
              <a:t>美国马里昂广场仍然耸立着奴隶制维护者的雕像，引起社会的不满</a:t>
            </a:r>
            <a:endParaRPr lang="en-US" sz="2400">
              <a:solidFill>
                <a:srgbClr val="FFFFFF"/>
              </a:solidFill>
              <a:ea typeface="思源黑体-粗体" panose="020B0400000000000000" charset="-122"/>
            </a:endParaRPr>
          </a:p>
          <a:p>
            <a:pPr marL="0" lvl="0" indent="0" algn="just">
              <a:lnSpc>
                <a:spcPts val="3600"/>
              </a:lnSpc>
              <a:spcBef>
                <a:spcPct val="0"/>
              </a:spcBef>
            </a:pPr>
          </a:p>
        </p:txBody>
      </p:sp>
      <p:sp>
        <p:nvSpPr>
          <p:cNvPr id="21" name="TextBox 21"/>
          <p:cNvSpPr txBox="1"/>
          <p:nvPr/>
        </p:nvSpPr>
        <p:spPr>
          <a:xfrm>
            <a:off x="450651" y="8503285"/>
            <a:ext cx="5205875" cy="471805"/>
          </a:xfrm>
          <a:prstGeom prst="rect">
            <a:avLst/>
          </a:prstGeom>
        </p:spPr>
        <p:txBody>
          <a:bodyPr lIns="0" tIns="0" rIns="0" bIns="0" rtlCol="0" anchor="t">
            <a:spAutoFit/>
          </a:bodyPr>
          <a:lstStyle/>
          <a:p>
            <a:pPr algn="ctr">
              <a:lnSpc>
                <a:spcPts val="3920"/>
              </a:lnSpc>
              <a:spcBef>
                <a:spcPct val="0"/>
              </a:spcBef>
            </a:pPr>
            <a:r>
              <a:rPr lang="en-US" sz="2800" spc="279">
                <a:solidFill>
                  <a:srgbClr val="000000"/>
                </a:solidFill>
                <a:ea typeface="思源黑体-粗体 Bold" panose="020B0800000000000000" charset="-122"/>
              </a:rPr>
              <a:t>对争议雕像</a:t>
            </a:r>
            <a:r>
              <a:rPr lang="en-US" sz="2800" spc="279">
                <a:solidFill>
                  <a:srgbClr val="000000"/>
                </a:solidFill>
                <a:ea typeface="思源黑体-粗体 Bold" panose="020B0800000000000000" charset="-122"/>
              </a:rPr>
              <a:t>添加数字牌匾</a:t>
            </a:r>
            <a:endParaRPr lang="en-US" sz="2800" spc="279">
              <a:solidFill>
                <a:srgbClr val="000000"/>
              </a:solidFill>
              <a:ea typeface="思源黑体-粗体 Bold" panose="020B0800000000000000" charset="-122"/>
            </a:endParaRPr>
          </a:p>
        </p:txBody>
      </p:sp>
      <p:sp>
        <p:nvSpPr>
          <p:cNvPr id="22" name="TextBox 22"/>
          <p:cNvSpPr txBox="1"/>
          <p:nvPr/>
        </p:nvSpPr>
        <p:spPr>
          <a:xfrm>
            <a:off x="6210523" y="8503285"/>
            <a:ext cx="5205217" cy="1957705"/>
          </a:xfrm>
          <a:prstGeom prst="rect">
            <a:avLst/>
          </a:prstGeom>
        </p:spPr>
        <p:txBody>
          <a:bodyPr lIns="0" tIns="0" rIns="0" bIns="0" rtlCol="0" anchor="t">
            <a:spAutoFit/>
          </a:bodyPr>
          <a:lstStyle/>
          <a:p>
            <a:pPr algn="ctr">
              <a:lnSpc>
                <a:spcPts val="3920"/>
              </a:lnSpc>
            </a:pPr>
            <a:r>
              <a:rPr lang="en-US" sz="2800" spc="279">
                <a:solidFill>
                  <a:srgbClr val="000000"/>
                </a:solidFill>
                <a:ea typeface="思源黑体-粗体 Bold" panose="020B0800000000000000" charset="-122"/>
              </a:rPr>
              <a:t>将两英里以外象征奴隶起义的雕像</a:t>
            </a:r>
            <a:endParaRPr lang="en-US" sz="2800" spc="279">
              <a:solidFill>
                <a:srgbClr val="000000"/>
              </a:solidFill>
              <a:ea typeface="思源黑体-粗体 Bold" panose="020B0800000000000000" charset="-122"/>
            </a:endParaRPr>
          </a:p>
          <a:p>
            <a:pPr algn="ctr">
              <a:lnSpc>
                <a:spcPts val="3920"/>
              </a:lnSpc>
            </a:pPr>
            <a:r>
              <a:rPr lang="en-US" sz="2800" spc="279">
                <a:solidFill>
                  <a:srgbClr val="000000"/>
                </a:solidFill>
                <a:latin typeface="思源黑体-粗体 Bold" panose="020B0800000000000000" charset="-122"/>
                <a:ea typeface="思源黑体-粗体 Bold" panose="020B0800000000000000" charset="-122"/>
              </a:rPr>
              <a:t>“移动”到广场中央</a:t>
            </a:r>
            <a:endParaRPr lang="en-US" sz="2800" spc="279">
              <a:solidFill>
                <a:srgbClr val="000000"/>
              </a:solidFill>
              <a:latin typeface="思源黑体-粗体 Bold" panose="020B0800000000000000" charset="-122"/>
              <a:ea typeface="思源黑体-粗体 Bold" panose="020B0800000000000000" charset="-122"/>
            </a:endParaRPr>
          </a:p>
          <a:p>
            <a:pPr algn="ctr">
              <a:lnSpc>
                <a:spcPts val="3920"/>
              </a:lnSpc>
              <a:spcBef>
                <a:spcPct val="0"/>
              </a:spcBef>
            </a:pPr>
          </a:p>
        </p:txBody>
      </p:sp>
      <p:sp>
        <p:nvSpPr>
          <p:cNvPr id="23" name="TextBox 23"/>
          <p:cNvSpPr txBox="1"/>
          <p:nvPr/>
        </p:nvSpPr>
        <p:spPr>
          <a:xfrm>
            <a:off x="12447278" y="8538845"/>
            <a:ext cx="5197082" cy="967105"/>
          </a:xfrm>
          <a:prstGeom prst="rect">
            <a:avLst/>
          </a:prstGeom>
        </p:spPr>
        <p:txBody>
          <a:bodyPr lIns="0" tIns="0" rIns="0" bIns="0" rtlCol="0" anchor="t">
            <a:spAutoFit/>
          </a:bodyPr>
          <a:lstStyle/>
          <a:p>
            <a:pPr algn="ctr">
              <a:lnSpc>
                <a:spcPts val="3920"/>
              </a:lnSpc>
              <a:spcBef>
                <a:spcPct val="0"/>
              </a:spcBef>
            </a:pPr>
            <a:r>
              <a:rPr lang="en-US" sz="2800" spc="279">
                <a:solidFill>
                  <a:srgbClr val="000000"/>
                </a:solidFill>
                <a:latin typeface="思源黑体-粗体 Bold" panose="020B0800000000000000" charset="-122"/>
                <a:ea typeface="思源黑体-粗体 Bold" panose="020B0800000000000000" charset="-122"/>
              </a:rPr>
              <a:t>添加一个新的、违背物理原理的数字 AR 纪念碑</a:t>
            </a:r>
            <a:endParaRPr lang="en-US" sz="2800" spc="279">
              <a:solidFill>
                <a:srgbClr val="000000"/>
              </a:solidFill>
              <a:latin typeface="思源黑体-粗体 Bold" panose="020B0800000000000000" charset="-122"/>
              <a:ea typeface="思源黑体-粗体 Bold" panose="020B0800000000000000" charset="-122"/>
            </a:endParaRPr>
          </a:p>
        </p:txBody>
      </p:sp>
    </p:spTree>
  </p:cSld>
  <p:clrMapOvr>
    <a:masterClrMapping/>
  </p:clrMapOvr>
  <p:timing>
    <p:tnLst>
      <p:par>
        <p:cTn id="1" dur="indefinite" restart="never" nodeType="tmRoot">
          <p:childTnLst>
            <p:video>
              <p:cMediaNode vol="0">
                <p:cTn id="2" fill="hold" display="0">
                  <p:stCondLst>
                    <p:cond delay="indefinite"/>
                  </p:stCondLst>
                </p:cTn>
                <p:tgtEl>
                  <p:spTgt spid="16"/>
                </p:tgtEl>
              </p:cMediaNode>
            </p:video>
            <p:video>
              <p:cMediaNode vol="0">
                <p:cTn id="3" fill="hold" display="0">
                  <p:stCondLst>
                    <p:cond delay="indefinite"/>
                  </p:stCondLst>
                </p:cTn>
                <p:tgtEl>
                  <p:spTgt spid="17"/>
                </p:tgtEl>
              </p:cMediaNode>
            </p:video>
            <p:video>
              <p:cMediaNode vol="0">
                <p:cTn id="4" fill="hold" display="0">
                  <p:stCondLst>
                    <p:cond delay="indefinite"/>
                  </p:stCondLst>
                </p:cTn>
                <p:tgtEl>
                  <p:spTgt spid="1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2" name="TextBox 12"/>
          <p:cNvSpPr txBox="1"/>
          <p:nvPr/>
        </p:nvSpPr>
        <p:spPr>
          <a:xfrm>
            <a:off x="7147431" y="576986"/>
            <a:ext cx="3993137"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ea typeface="思源黑体 1 Medium" panose="020B0600000000000000" charset="-122"/>
              </a:rPr>
              <a:t>研究方法</a:t>
            </a:r>
            <a:endParaRPr lang="en-US" sz="5335" spc="714">
              <a:solidFill>
                <a:srgbClr val="34455F"/>
              </a:solidFill>
              <a:ea typeface="思源黑体 1 Medium" panose="020B0600000000000000" charset="-122"/>
            </a:endParaRPr>
          </a:p>
        </p:txBody>
      </p:sp>
      <p:grpSp>
        <p:nvGrpSpPr>
          <p:cNvPr id="13" name="Group 13"/>
          <p:cNvGrpSpPr/>
          <p:nvPr/>
        </p:nvGrpSpPr>
        <p:grpSpPr>
          <a:xfrm rot="0">
            <a:off x="1307221" y="3253947"/>
            <a:ext cx="3712294" cy="5632019"/>
            <a:chOff x="0" y="0"/>
            <a:chExt cx="959160" cy="1455167"/>
          </a:xfrm>
        </p:grpSpPr>
        <p:sp>
          <p:nvSpPr>
            <p:cNvPr id="14" name="Freeform 14"/>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ADBDD6">
                <a:alpha val="19608"/>
              </a:srgbClr>
            </a:solidFill>
            <a:ln cap="sq">
              <a:noFill/>
              <a:prstDash val="solid"/>
              <a:miter/>
            </a:ln>
          </p:spPr>
        </p:sp>
        <p:sp>
          <p:nvSpPr>
            <p:cNvPr id="15" name="TextBox 15"/>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6" name="Group 16"/>
          <p:cNvGrpSpPr/>
          <p:nvPr/>
        </p:nvGrpSpPr>
        <p:grpSpPr>
          <a:xfrm rot="0">
            <a:off x="2518019" y="2591886"/>
            <a:ext cx="1290699" cy="129069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9525" cap="sq">
              <a:solidFill>
                <a:srgbClr val="FFFFFF"/>
              </a:solidFill>
              <a:prstDash val="solid"/>
              <a:miter/>
            </a:ln>
          </p:spPr>
        </p:sp>
        <p:sp>
          <p:nvSpPr>
            <p:cNvPr id="18" name="TextBox 18"/>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19" name="TextBox 19"/>
          <p:cNvSpPr txBox="1"/>
          <p:nvPr/>
        </p:nvSpPr>
        <p:spPr>
          <a:xfrm>
            <a:off x="2570997" y="2743523"/>
            <a:ext cx="1184743" cy="863600"/>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思源黑体-粗体" panose="020B0400000000000000" charset="-122"/>
              </a:rPr>
              <a:t>01</a:t>
            </a:r>
            <a:endParaRPr lang="en-US" sz="5000">
              <a:solidFill>
                <a:srgbClr val="FFFFFF"/>
              </a:solidFill>
              <a:latin typeface="思源黑体-粗体" panose="020B0400000000000000" charset="-122"/>
            </a:endParaRPr>
          </a:p>
        </p:txBody>
      </p:sp>
      <p:grpSp>
        <p:nvGrpSpPr>
          <p:cNvPr id="20" name="Group 20"/>
          <p:cNvGrpSpPr/>
          <p:nvPr/>
        </p:nvGrpSpPr>
        <p:grpSpPr>
          <a:xfrm rot="0">
            <a:off x="5294309" y="3253947"/>
            <a:ext cx="3712294" cy="5632019"/>
            <a:chOff x="0" y="0"/>
            <a:chExt cx="959160" cy="1455167"/>
          </a:xfrm>
        </p:grpSpPr>
        <p:sp>
          <p:nvSpPr>
            <p:cNvPr id="21" name="Freeform 21"/>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ADBDD6">
                <a:alpha val="19608"/>
              </a:srgbClr>
            </a:solidFill>
            <a:ln cap="sq">
              <a:noFill/>
              <a:prstDash val="solid"/>
              <a:miter/>
            </a:ln>
          </p:spPr>
        </p:sp>
        <p:sp>
          <p:nvSpPr>
            <p:cNvPr id="22" name="TextBox 22"/>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3" name="Group 23"/>
          <p:cNvGrpSpPr/>
          <p:nvPr/>
        </p:nvGrpSpPr>
        <p:grpSpPr>
          <a:xfrm rot="0">
            <a:off x="6505107" y="2591886"/>
            <a:ext cx="1290699" cy="129069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9525" cap="sq">
              <a:solidFill>
                <a:srgbClr val="FFFFFF"/>
              </a:solid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26" name="TextBox 26"/>
          <p:cNvSpPr txBox="1"/>
          <p:nvPr/>
        </p:nvSpPr>
        <p:spPr>
          <a:xfrm>
            <a:off x="6558085"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黑体-粗体" panose="020B0400000000000000" charset="-122"/>
              </a:rPr>
              <a:t>02</a:t>
            </a:r>
            <a:endParaRPr lang="en-US" sz="5000" u="none" strike="noStrike">
              <a:solidFill>
                <a:srgbClr val="FFFFFF"/>
              </a:solidFill>
              <a:latin typeface="思源黑体-粗体" panose="020B0400000000000000" charset="-122"/>
            </a:endParaRPr>
          </a:p>
        </p:txBody>
      </p:sp>
      <p:grpSp>
        <p:nvGrpSpPr>
          <p:cNvPr id="27" name="Group 27"/>
          <p:cNvGrpSpPr/>
          <p:nvPr/>
        </p:nvGrpSpPr>
        <p:grpSpPr>
          <a:xfrm rot="0">
            <a:off x="9281397" y="3253947"/>
            <a:ext cx="3712294" cy="5632019"/>
            <a:chOff x="0" y="0"/>
            <a:chExt cx="959160" cy="1455167"/>
          </a:xfrm>
        </p:grpSpPr>
        <p:sp>
          <p:nvSpPr>
            <p:cNvPr id="28" name="Freeform 28"/>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ADBDD6">
                <a:alpha val="19608"/>
              </a:srgbClr>
            </a:solidFill>
            <a:ln cap="sq">
              <a:noFill/>
              <a:prstDash val="solid"/>
              <a:miter/>
            </a:ln>
          </p:spPr>
        </p:sp>
        <p:sp>
          <p:nvSpPr>
            <p:cNvPr id="29" name="TextBox 29"/>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30" name="Group 30"/>
          <p:cNvGrpSpPr/>
          <p:nvPr/>
        </p:nvGrpSpPr>
        <p:grpSpPr>
          <a:xfrm rot="0">
            <a:off x="10492195" y="2591886"/>
            <a:ext cx="1290699" cy="129069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9525" cap="sq">
              <a:solidFill>
                <a:srgbClr val="FFFFFF"/>
              </a:solidFill>
              <a:prstDash val="solid"/>
              <a:miter/>
            </a:ln>
          </p:spPr>
        </p:sp>
        <p:sp>
          <p:nvSpPr>
            <p:cNvPr id="32" name="TextBox 32"/>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33" name="TextBox 33"/>
          <p:cNvSpPr txBox="1"/>
          <p:nvPr/>
        </p:nvSpPr>
        <p:spPr>
          <a:xfrm>
            <a:off x="10545173"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黑体-粗体" panose="020B0400000000000000" charset="-122"/>
              </a:rPr>
              <a:t>03</a:t>
            </a:r>
            <a:endParaRPr lang="en-US" sz="5000" u="none" strike="noStrike">
              <a:solidFill>
                <a:srgbClr val="FFFFFF"/>
              </a:solidFill>
              <a:latin typeface="思源黑体-粗体" panose="020B0400000000000000" charset="-122"/>
            </a:endParaRPr>
          </a:p>
        </p:txBody>
      </p:sp>
      <p:grpSp>
        <p:nvGrpSpPr>
          <p:cNvPr id="34" name="Group 34"/>
          <p:cNvGrpSpPr/>
          <p:nvPr/>
        </p:nvGrpSpPr>
        <p:grpSpPr>
          <a:xfrm rot="0">
            <a:off x="13268485" y="3253947"/>
            <a:ext cx="3712294" cy="5632019"/>
            <a:chOff x="0" y="0"/>
            <a:chExt cx="959160" cy="1455167"/>
          </a:xfrm>
        </p:grpSpPr>
        <p:sp>
          <p:nvSpPr>
            <p:cNvPr id="35" name="Freeform 35"/>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ADBDD6">
                <a:alpha val="19608"/>
              </a:srgbClr>
            </a:solidFill>
            <a:ln cap="sq">
              <a:noFill/>
              <a:prstDash val="solid"/>
              <a:miter/>
            </a:ln>
          </p:spPr>
        </p:sp>
        <p:sp>
          <p:nvSpPr>
            <p:cNvPr id="36" name="TextBox 36"/>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37" name="Group 37"/>
          <p:cNvGrpSpPr/>
          <p:nvPr/>
        </p:nvGrpSpPr>
        <p:grpSpPr>
          <a:xfrm rot="0">
            <a:off x="14479282" y="2591886"/>
            <a:ext cx="1290699" cy="1290699"/>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9525" cap="sq">
              <a:solidFill>
                <a:srgbClr val="FFFFFF"/>
              </a:solidFill>
              <a:prstDash val="solid"/>
              <a:miter/>
            </a:ln>
          </p:spPr>
        </p:sp>
        <p:sp>
          <p:nvSpPr>
            <p:cNvPr id="39" name="TextBox 39"/>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40" name="TextBox 40"/>
          <p:cNvSpPr txBox="1"/>
          <p:nvPr/>
        </p:nvSpPr>
        <p:spPr>
          <a:xfrm>
            <a:off x="14532260" y="2741943"/>
            <a:ext cx="1184743" cy="863600"/>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黑体-粗体" panose="020B0400000000000000" charset="-122"/>
              </a:rPr>
              <a:t>04</a:t>
            </a:r>
            <a:endParaRPr lang="en-US" sz="5000" u="none" strike="noStrike">
              <a:solidFill>
                <a:srgbClr val="FFFFFF"/>
              </a:solidFill>
              <a:latin typeface="思源黑体-粗体" panose="020B0400000000000000" charset="-122"/>
            </a:endParaRPr>
          </a:p>
        </p:txBody>
      </p:sp>
      <p:sp>
        <p:nvSpPr>
          <p:cNvPr id="41" name="AutoShape 41"/>
          <p:cNvSpPr/>
          <p:nvPr/>
        </p:nvSpPr>
        <p:spPr>
          <a:xfrm flipV="1">
            <a:off x="2390256" y="5313730"/>
            <a:ext cx="1546225" cy="9989"/>
          </a:xfrm>
          <a:prstGeom prst="line">
            <a:avLst/>
          </a:prstGeom>
          <a:ln w="19050" cap="flat">
            <a:solidFill>
              <a:srgbClr val="34455F">
                <a:alpha val="49804"/>
              </a:srgbClr>
            </a:solidFill>
            <a:prstDash val="solid"/>
            <a:headEnd type="none" w="sm" len="sm"/>
            <a:tailEnd type="none" w="sm" len="sm"/>
          </a:ln>
        </p:spPr>
      </p:sp>
      <p:sp>
        <p:nvSpPr>
          <p:cNvPr id="42" name="TextBox 42"/>
          <p:cNvSpPr txBox="1"/>
          <p:nvPr/>
        </p:nvSpPr>
        <p:spPr>
          <a:xfrm>
            <a:off x="1779150" y="5607936"/>
            <a:ext cx="2768437" cy="1123950"/>
          </a:xfrm>
          <a:prstGeom prst="rect">
            <a:avLst/>
          </a:prstGeom>
        </p:spPr>
        <p:txBody>
          <a:bodyPr lIns="0" tIns="0" rIns="0" bIns="0" rtlCol="0" anchor="t">
            <a:spAutoFit/>
          </a:bodyPr>
          <a:lstStyle/>
          <a:p>
            <a:pPr algn="ctr">
              <a:lnSpc>
                <a:spcPts val="3000"/>
              </a:lnSpc>
            </a:pPr>
            <a:r>
              <a:rPr lang="en-US" sz="2000">
                <a:solidFill>
                  <a:srgbClr val="34455F"/>
                </a:solidFill>
                <a:ea typeface="思源黑体-粗体" panose="020B0400000000000000" charset="-122"/>
              </a:rPr>
              <a:t>进行详细的背景调查，制定合适的设计和策略</a:t>
            </a:r>
            <a:endParaRPr lang="en-US" sz="2000">
              <a:solidFill>
                <a:srgbClr val="34455F"/>
              </a:solidFill>
              <a:ea typeface="思源黑体-粗体" panose="020B0400000000000000" charset="-122"/>
            </a:endParaRPr>
          </a:p>
          <a:p>
            <a:pPr marL="0" lvl="0" indent="0" algn="ctr">
              <a:lnSpc>
                <a:spcPts val="3000"/>
              </a:lnSpc>
              <a:spcBef>
                <a:spcPct val="0"/>
              </a:spcBef>
            </a:pPr>
          </a:p>
        </p:txBody>
      </p:sp>
      <p:sp>
        <p:nvSpPr>
          <p:cNvPr id="43" name="TextBox 43"/>
          <p:cNvSpPr txBox="1"/>
          <p:nvPr/>
        </p:nvSpPr>
        <p:spPr>
          <a:xfrm>
            <a:off x="5766237" y="5607936"/>
            <a:ext cx="2768437" cy="2266950"/>
          </a:xfrm>
          <a:prstGeom prst="rect">
            <a:avLst/>
          </a:prstGeom>
        </p:spPr>
        <p:txBody>
          <a:bodyPr lIns="0" tIns="0" rIns="0" bIns="0" rtlCol="0" anchor="t">
            <a:spAutoFit/>
          </a:bodyPr>
          <a:lstStyle/>
          <a:p>
            <a:pPr algn="ctr">
              <a:lnSpc>
                <a:spcPts val="3000"/>
              </a:lnSpc>
            </a:pPr>
            <a:r>
              <a:rPr lang="en-US" sz="2000">
                <a:solidFill>
                  <a:srgbClr val="34455F"/>
                </a:solidFill>
                <a:ea typeface="思源黑体-粗体" panose="020B0400000000000000" charset="-122"/>
              </a:rPr>
              <a:t>研究团队与历史学家、当地居民、活动家等利益相关者进行深入访谈，弥补团队对于信息的理解不足</a:t>
            </a:r>
            <a:endParaRPr lang="en-US" sz="2000">
              <a:solidFill>
                <a:srgbClr val="34455F"/>
              </a:solidFill>
              <a:ea typeface="思源黑体-粗体" panose="020B0400000000000000" charset="-122"/>
            </a:endParaRPr>
          </a:p>
          <a:p>
            <a:pPr marL="0" lvl="0" indent="0" algn="ctr">
              <a:lnSpc>
                <a:spcPts val="3000"/>
              </a:lnSpc>
              <a:spcBef>
                <a:spcPct val="0"/>
              </a:spcBef>
            </a:pPr>
          </a:p>
        </p:txBody>
      </p:sp>
      <p:sp>
        <p:nvSpPr>
          <p:cNvPr id="44" name="TextBox 44"/>
          <p:cNvSpPr txBox="1"/>
          <p:nvPr/>
        </p:nvSpPr>
        <p:spPr>
          <a:xfrm>
            <a:off x="9753325" y="5607936"/>
            <a:ext cx="2768437" cy="742950"/>
          </a:xfrm>
          <a:prstGeom prst="rect">
            <a:avLst/>
          </a:prstGeom>
        </p:spPr>
        <p:txBody>
          <a:bodyPr lIns="0" tIns="0" rIns="0" bIns="0" rtlCol="0" anchor="t">
            <a:spAutoFit/>
          </a:bodyPr>
          <a:lstStyle/>
          <a:p>
            <a:pPr algn="ctr">
              <a:lnSpc>
                <a:spcPts val="3000"/>
              </a:lnSpc>
            </a:pPr>
            <a:r>
              <a:rPr lang="en-US" sz="2000">
                <a:solidFill>
                  <a:srgbClr val="34455F"/>
                </a:solidFill>
                <a:latin typeface="思源黑体-粗体" panose="020B0400000000000000" charset="-122"/>
                <a:ea typeface="思源黑体-粗体" panose="020B0400000000000000" charset="-122"/>
              </a:rPr>
              <a:t>利用Unity和ARKit技术</a:t>
            </a:r>
            <a:endParaRPr lang="en-US" sz="2000">
              <a:solidFill>
                <a:srgbClr val="34455F"/>
              </a:solidFill>
              <a:latin typeface="思源黑体-粗体" panose="020B0400000000000000" charset="-122"/>
              <a:ea typeface="思源黑体-粗体" panose="020B0400000000000000" charset="-122"/>
            </a:endParaRPr>
          </a:p>
          <a:p>
            <a:pPr marL="0" lvl="0" indent="0" algn="ctr">
              <a:lnSpc>
                <a:spcPts val="3000"/>
              </a:lnSpc>
              <a:spcBef>
                <a:spcPct val="0"/>
              </a:spcBef>
            </a:pPr>
          </a:p>
        </p:txBody>
      </p:sp>
      <p:sp>
        <p:nvSpPr>
          <p:cNvPr id="45" name="TextBox 45"/>
          <p:cNvSpPr txBox="1"/>
          <p:nvPr/>
        </p:nvSpPr>
        <p:spPr>
          <a:xfrm>
            <a:off x="13740413" y="5607936"/>
            <a:ext cx="2768437" cy="1885950"/>
          </a:xfrm>
          <a:prstGeom prst="rect">
            <a:avLst/>
          </a:prstGeom>
        </p:spPr>
        <p:txBody>
          <a:bodyPr lIns="0" tIns="0" rIns="0" bIns="0" rtlCol="0" anchor="t">
            <a:spAutoFit/>
          </a:bodyPr>
          <a:lstStyle/>
          <a:p>
            <a:pPr marL="0" lvl="0" indent="0" algn="ctr">
              <a:lnSpc>
                <a:spcPts val="3000"/>
              </a:lnSpc>
              <a:spcBef>
                <a:spcPct val="0"/>
              </a:spcBef>
            </a:pPr>
            <a:r>
              <a:rPr lang="en-US" sz="2000">
                <a:solidFill>
                  <a:srgbClr val="34455F"/>
                </a:solidFill>
                <a:latin typeface="思源黑体-粗体" panose="020B0400000000000000" charset="-122"/>
                <a:ea typeface="思源黑体-粗体" panose="020B0400000000000000" charset="-122"/>
              </a:rPr>
              <a:t>进行多次beta测试和迭代，包括内部测试和与利益相关者的合作测试，不断改进体验的设计</a:t>
            </a:r>
            <a:endParaRPr lang="en-US" sz="2000">
              <a:solidFill>
                <a:srgbClr val="34455F"/>
              </a:solidFill>
              <a:latin typeface="思源黑体-粗体" panose="020B0400000000000000" charset="-122"/>
              <a:ea typeface="思源黑体-粗体" panose="020B0400000000000000" charset="-122"/>
            </a:endParaRPr>
          </a:p>
        </p:txBody>
      </p:sp>
      <p:sp>
        <p:nvSpPr>
          <p:cNvPr id="46" name="AutoShape 46"/>
          <p:cNvSpPr/>
          <p:nvPr/>
        </p:nvSpPr>
        <p:spPr>
          <a:xfrm flipV="1">
            <a:off x="6377343" y="5313730"/>
            <a:ext cx="1546225" cy="9989"/>
          </a:xfrm>
          <a:prstGeom prst="line">
            <a:avLst/>
          </a:prstGeom>
          <a:ln w="19050" cap="flat">
            <a:solidFill>
              <a:srgbClr val="34455F">
                <a:alpha val="49804"/>
              </a:srgbClr>
            </a:solidFill>
            <a:prstDash val="solid"/>
            <a:headEnd type="none" w="sm" len="sm"/>
            <a:tailEnd type="none" w="sm" len="sm"/>
          </a:ln>
        </p:spPr>
      </p:sp>
      <p:sp>
        <p:nvSpPr>
          <p:cNvPr id="47" name="AutoShape 47"/>
          <p:cNvSpPr/>
          <p:nvPr/>
        </p:nvSpPr>
        <p:spPr>
          <a:xfrm flipV="1">
            <a:off x="10364431" y="5313730"/>
            <a:ext cx="1546225" cy="9989"/>
          </a:xfrm>
          <a:prstGeom prst="line">
            <a:avLst/>
          </a:prstGeom>
          <a:ln w="19050" cap="flat">
            <a:solidFill>
              <a:srgbClr val="34455F">
                <a:alpha val="49804"/>
              </a:srgbClr>
            </a:solidFill>
            <a:prstDash val="solid"/>
            <a:headEnd type="none" w="sm" len="sm"/>
            <a:tailEnd type="none" w="sm" len="sm"/>
          </a:ln>
        </p:spPr>
      </p:sp>
      <p:sp>
        <p:nvSpPr>
          <p:cNvPr id="48" name="AutoShape 48"/>
          <p:cNvSpPr/>
          <p:nvPr/>
        </p:nvSpPr>
        <p:spPr>
          <a:xfrm flipV="1">
            <a:off x="14351519" y="5313730"/>
            <a:ext cx="1546225" cy="9989"/>
          </a:xfrm>
          <a:prstGeom prst="line">
            <a:avLst/>
          </a:prstGeom>
          <a:ln w="19050" cap="flat">
            <a:solidFill>
              <a:srgbClr val="34455F">
                <a:alpha val="49804"/>
              </a:srgbClr>
            </a:solidFill>
            <a:prstDash val="solid"/>
            <a:headEnd type="none" w="sm" len="sm"/>
            <a:tailEnd type="none" w="sm" len="sm"/>
          </a:ln>
        </p:spPr>
      </p:sp>
      <p:grpSp>
        <p:nvGrpSpPr>
          <p:cNvPr id="49" name="Group 49"/>
          <p:cNvGrpSpPr/>
          <p:nvPr/>
        </p:nvGrpSpPr>
        <p:grpSpPr>
          <a:xfrm rot="0">
            <a:off x="1646231" y="4343594"/>
            <a:ext cx="3034275" cy="499689"/>
            <a:chOff x="0" y="0"/>
            <a:chExt cx="4045700" cy="666253"/>
          </a:xfrm>
        </p:grpSpPr>
        <p:grpSp>
          <p:nvGrpSpPr>
            <p:cNvPr id="50" name="Group 50"/>
            <p:cNvGrpSpPr/>
            <p:nvPr/>
          </p:nvGrpSpPr>
          <p:grpSpPr>
            <a:xfrm rot="0">
              <a:off x="0" y="0"/>
              <a:ext cx="4045700" cy="666253"/>
              <a:chOff x="0" y="0"/>
              <a:chExt cx="1039241" cy="171144"/>
            </a:xfrm>
          </p:grpSpPr>
          <p:sp>
            <p:nvSpPr>
              <p:cNvPr id="51" name="Freeform 51"/>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34455F"/>
              </a:solidFill>
              <a:ln w="9525" cap="rnd">
                <a:solidFill>
                  <a:srgbClr val="ADBDD6"/>
                </a:solidFill>
                <a:prstDash val="solid"/>
                <a:round/>
              </a:ln>
            </p:spPr>
          </p:sp>
          <p:sp>
            <p:nvSpPr>
              <p:cNvPr id="52" name="TextBox 52"/>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53" name="TextBox 53"/>
            <p:cNvSpPr txBox="1"/>
            <p:nvPr/>
          </p:nvSpPr>
          <p:spPr>
            <a:xfrm>
              <a:off x="292086" y="-16160"/>
              <a:ext cx="3461527" cy="6131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黑体-粗体 Bold" panose="020B0800000000000000" charset="-122"/>
                </a:rPr>
                <a:t>深入背景调查</a:t>
              </a:r>
              <a:endParaRPr lang="en-US" sz="2800" spc="279">
                <a:solidFill>
                  <a:srgbClr val="FFFFFF"/>
                </a:solidFill>
                <a:ea typeface="思源黑体-粗体 Bold" panose="020B0800000000000000" charset="-122"/>
              </a:endParaRPr>
            </a:p>
          </p:txBody>
        </p:sp>
      </p:grpSp>
      <p:grpSp>
        <p:nvGrpSpPr>
          <p:cNvPr id="54" name="Group 54"/>
          <p:cNvGrpSpPr/>
          <p:nvPr/>
        </p:nvGrpSpPr>
        <p:grpSpPr>
          <a:xfrm rot="0">
            <a:off x="5637522" y="4095900"/>
            <a:ext cx="3034275" cy="994989"/>
            <a:chOff x="0" y="0"/>
            <a:chExt cx="4045700" cy="1326653"/>
          </a:xfrm>
        </p:grpSpPr>
        <p:grpSp>
          <p:nvGrpSpPr>
            <p:cNvPr id="55" name="Group 55"/>
            <p:cNvGrpSpPr/>
            <p:nvPr/>
          </p:nvGrpSpPr>
          <p:grpSpPr>
            <a:xfrm rot="0">
              <a:off x="0" y="0"/>
              <a:ext cx="4045700" cy="1326653"/>
              <a:chOff x="0" y="0"/>
              <a:chExt cx="1039241" cy="340785"/>
            </a:xfrm>
          </p:grpSpPr>
          <p:sp>
            <p:nvSpPr>
              <p:cNvPr id="56" name="Freeform 56"/>
              <p:cNvSpPr/>
              <p:nvPr/>
            </p:nvSpPr>
            <p:spPr>
              <a:xfrm>
                <a:off x="0" y="0"/>
                <a:ext cx="1039241" cy="340785"/>
              </a:xfrm>
              <a:custGeom>
                <a:avLst/>
                <a:gdLst/>
                <a:ahLst/>
                <a:cxnLst/>
                <a:rect l="l" t="t" r="r" b="b"/>
                <a:pathLst>
                  <a:path w="1039241" h="340785">
                    <a:moveTo>
                      <a:pt x="170392" y="0"/>
                    </a:moveTo>
                    <a:lnTo>
                      <a:pt x="868849" y="0"/>
                    </a:lnTo>
                    <a:cubicBezTo>
                      <a:pt x="914040" y="0"/>
                      <a:pt x="957380" y="17952"/>
                      <a:pt x="989335" y="49907"/>
                    </a:cubicBezTo>
                    <a:cubicBezTo>
                      <a:pt x="1021289" y="81862"/>
                      <a:pt x="1039241" y="125201"/>
                      <a:pt x="1039241" y="170392"/>
                    </a:cubicBezTo>
                    <a:lnTo>
                      <a:pt x="1039241" y="170392"/>
                    </a:lnTo>
                    <a:cubicBezTo>
                      <a:pt x="1039241" y="264497"/>
                      <a:pt x="962954" y="340785"/>
                      <a:pt x="868849" y="340785"/>
                    </a:cubicBezTo>
                    <a:lnTo>
                      <a:pt x="170392" y="340785"/>
                    </a:lnTo>
                    <a:cubicBezTo>
                      <a:pt x="76287" y="340785"/>
                      <a:pt x="0" y="264497"/>
                      <a:pt x="0" y="170392"/>
                    </a:cubicBezTo>
                    <a:lnTo>
                      <a:pt x="0" y="170392"/>
                    </a:lnTo>
                    <a:cubicBezTo>
                      <a:pt x="0" y="76287"/>
                      <a:pt x="76287" y="0"/>
                      <a:pt x="170392" y="0"/>
                    </a:cubicBezTo>
                    <a:close/>
                  </a:path>
                </a:pathLst>
              </a:custGeom>
              <a:solidFill>
                <a:srgbClr val="34455F"/>
              </a:solidFill>
              <a:ln w="9525" cap="rnd">
                <a:solidFill>
                  <a:srgbClr val="ADBDD6"/>
                </a:solidFill>
                <a:prstDash val="solid"/>
                <a:round/>
              </a:ln>
            </p:spPr>
          </p:sp>
          <p:sp>
            <p:nvSpPr>
              <p:cNvPr id="57" name="TextBox 57"/>
              <p:cNvSpPr txBox="1"/>
              <p:nvPr/>
            </p:nvSpPr>
            <p:spPr>
              <a:xfrm>
                <a:off x="0" y="-47625"/>
                <a:ext cx="1039241" cy="388410"/>
              </a:xfrm>
              <a:prstGeom prst="rect">
                <a:avLst/>
              </a:prstGeom>
            </p:spPr>
            <p:txBody>
              <a:bodyPr lIns="34493" tIns="34493" rIns="34493" bIns="34493" rtlCol="0" anchor="ctr"/>
              <a:lstStyle/>
              <a:p>
                <a:pPr marL="0" lvl="0" indent="0" algn="ctr">
                  <a:lnSpc>
                    <a:spcPts val="2895"/>
                  </a:lnSpc>
                  <a:spcBef>
                    <a:spcPct val="0"/>
                  </a:spcBef>
                </a:pPr>
              </a:p>
            </p:txBody>
          </p:sp>
        </p:grpSp>
        <p:sp>
          <p:nvSpPr>
            <p:cNvPr id="58" name="TextBox 58"/>
            <p:cNvSpPr txBox="1"/>
            <p:nvPr/>
          </p:nvSpPr>
          <p:spPr>
            <a:xfrm>
              <a:off x="292086" y="-16160"/>
              <a:ext cx="3461527" cy="12735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黑体-粗体 Bold" panose="020B0800000000000000" charset="-122"/>
                </a:rPr>
                <a:t>利益相关者访谈</a:t>
              </a:r>
              <a:endParaRPr lang="en-US" sz="2800" spc="279">
                <a:solidFill>
                  <a:srgbClr val="FFFFFF"/>
                </a:solidFill>
                <a:ea typeface="思源黑体-粗体 Bold" panose="020B0800000000000000" charset="-122"/>
              </a:endParaRPr>
            </a:p>
          </p:txBody>
        </p:sp>
      </p:grpSp>
      <p:grpSp>
        <p:nvGrpSpPr>
          <p:cNvPr id="59" name="Group 59"/>
          <p:cNvGrpSpPr/>
          <p:nvPr/>
        </p:nvGrpSpPr>
        <p:grpSpPr>
          <a:xfrm rot="0">
            <a:off x="9616203" y="4095900"/>
            <a:ext cx="3183870" cy="994989"/>
            <a:chOff x="0" y="0"/>
            <a:chExt cx="4245160" cy="1326653"/>
          </a:xfrm>
        </p:grpSpPr>
        <p:grpSp>
          <p:nvGrpSpPr>
            <p:cNvPr id="60" name="Group 60"/>
            <p:cNvGrpSpPr/>
            <p:nvPr/>
          </p:nvGrpSpPr>
          <p:grpSpPr>
            <a:xfrm rot="0">
              <a:off x="0" y="0"/>
              <a:ext cx="4245160" cy="1326653"/>
              <a:chOff x="0" y="0"/>
              <a:chExt cx="1090478" cy="340785"/>
            </a:xfrm>
          </p:grpSpPr>
          <p:sp>
            <p:nvSpPr>
              <p:cNvPr id="61" name="Freeform 61"/>
              <p:cNvSpPr/>
              <p:nvPr/>
            </p:nvSpPr>
            <p:spPr>
              <a:xfrm>
                <a:off x="0" y="0"/>
                <a:ext cx="1090478" cy="340785"/>
              </a:xfrm>
              <a:custGeom>
                <a:avLst/>
                <a:gdLst/>
                <a:ahLst/>
                <a:cxnLst/>
                <a:rect l="l" t="t" r="r" b="b"/>
                <a:pathLst>
                  <a:path w="1090478" h="340785">
                    <a:moveTo>
                      <a:pt x="170392" y="0"/>
                    </a:moveTo>
                    <a:lnTo>
                      <a:pt x="920085" y="0"/>
                    </a:lnTo>
                    <a:cubicBezTo>
                      <a:pt x="1014191" y="0"/>
                      <a:pt x="1090478" y="76287"/>
                      <a:pt x="1090478" y="170392"/>
                    </a:cubicBezTo>
                    <a:lnTo>
                      <a:pt x="1090478" y="170392"/>
                    </a:lnTo>
                    <a:cubicBezTo>
                      <a:pt x="1090478" y="215583"/>
                      <a:pt x="1072526" y="258923"/>
                      <a:pt x="1040571" y="290878"/>
                    </a:cubicBezTo>
                    <a:cubicBezTo>
                      <a:pt x="1008616" y="322833"/>
                      <a:pt x="965276" y="340785"/>
                      <a:pt x="920085" y="340785"/>
                    </a:cubicBezTo>
                    <a:lnTo>
                      <a:pt x="170392" y="340785"/>
                    </a:lnTo>
                    <a:cubicBezTo>
                      <a:pt x="76287" y="340785"/>
                      <a:pt x="0" y="264497"/>
                      <a:pt x="0" y="170392"/>
                    </a:cubicBezTo>
                    <a:lnTo>
                      <a:pt x="0" y="170392"/>
                    </a:lnTo>
                    <a:cubicBezTo>
                      <a:pt x="0" y="76287"/>
                      <a:pt x="76287" y="0"/>
                      <a:pt x="170392" y="0"/>
                    </a:cubicBezTo>
                    <a:close/>
                  </a:path>
                </a:pathLst>
              </a:custGeom>
              <a:solidFill>
                <a:srgbClr val="34455F"/>
              </a:solidFill>
              <a:ln w="9525" cap="rnd">
                <a:solidFill>
                  <a:srgbClr val="ADBDD6"/>
                </a:solidFill>
                <a:prstDash val="solid"/>
                <a:round/>
              </a:ln>
            </p:spPr>
          </p:sp>
          <p:sp>
            <p:nvSpPr>
              <p:cNvPr id="62" name="TextBox 62"/>
              <p:cNvSpPr txBox="1"/>
              <p:nvPr/>
            </p:nvSpPr>
            <p:spPr>
              <a:xfrm>
                <a:off x="0" y="-47625"/>
                <a:ext cx="1090478" cy="388410"/>
              </a:xfrm>
              <a:prstGeom prst="rect">
                <a:avLst/>
              </a:prstGeom>
            </p:spPr>
            <p:txBody>
              <a:bodyPr lIns="34493" tIns="34493" rIns="34493" bIns="34493" rtlCol="0" anchor="ctr"/>
              <a:lstStyle/>
              <a:p>
                <a:pPr marL="0" lvl="0" indent="0" algn="ctr">
                  <a:lnSpc>
                    <a:spcPts val="2895"/>
                  </a:lnSpc>
                  <a:spcBef>
                    <a:spcPct val="0"/>
                  </a:spcBef>
                </a:pPr>
              </a:p>
            </p:txBody>
          </p:sp>
        </p:grpSp>
        <p:sp>
          <p:nvSpPr>
            <p:cNvPr id="63" name="TextBox 63"/>
            <p:cNvSpPr txBox="1"/>
            <p:nvPr/>
          </p:nvSpPr>
          <p:spPr>
            <a:xfrm>
              <a:off x="306486" y="-16160"/>
              <a:ext cx="3632187" cy="12735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latin typeface="思源黑体-粗体 Bold" panose="020B0800000000000000" charset="-122"/>
                  <a:ea typeface="思源黑体-粗体 Bold" panose="020B0800000000000000" charset="-122"/>
                </a:rPr>
                <a:t>设计和实施AR技术</a:t>
              </a:r>
              <a:endParaRPr lang="en-US" sz="2800" spc="279">
                <a:solidFill>
                  <a:srgbClr val="FFFFFF"/>
                </a:solidFill>
                <a:latin typeface="思源黑体-粗体 Bold" panose="020B0800000000000000" charset="-122"/>
                <a:ea typeface="思源黑体-粗体 Bold" panose="020B0800000000000000" charset="-122"/>
              </a:endParaRPr>
            </a:p>
          </p:txBody>
        </p:sp>
      </p:grpSp>
      <p:grpSp>
        <p:nvGrpSpPr>
          <p:cNvPr id="64" name="Group 64"/>
          <p:cNvGrpSpPr/>
          <p:nvPr/>
        </p:nvGrpSpPr>
        <p:grpSpPr>
          <a:xfrm rot="0">
            <a:off x="13607494" y="4343550"/>
            <a:ext cx="3034275" cy="499689"/>
            <a:chOff x="0" y="0"/>
            <a:chExt cx="4045700" cy="666253"/>
          </a:xfrm>
        </p:grpSpPr>
        <p:grpSp>
          <p:nvGrpSpPr>
            <p:cNvPr id="65" name="Group 65"/>
            <p:cNvGrpSpPr/>
            <p:nvPr/>
          </p:nvGrpSpPr>
          <p:grpSpPr>
            <a:xfrm rot="0">
              <a:off x="0" y="0"/>
              <a:ext cx="4045700" cy="666253"/>
              <a:chOff x="0" y="0"/>
              <a:chExt cx="1039241" cy="171144"/>
            </a:xfrm>
          </p:grpSpPr>
          <p:sp>
            <p:nvSpPr>
              <p:cNvPr id="66" name="Freeform 66"/>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34455F"/>
              </a:solidFill>
              <a:ln w="9525" cap="rnd">
                <a:solidFill>
                  <a:srgbClr val="ADBDD6"/>
                </a:solidFill>
                <a:prstDash val="solid"/>
                <a:round/>
              </a:ln>
            </p:spPr>
          </p:sp>
          <p:sp>
            <p:nvSpPr>
              <p:cNvPr id="67" name="TextBox 67"/>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68" name="TextBox 68"/>
            <p:cNvSpPr txBox="1"/>
            <p:nvPr/>
          </p:nvSpPr>
          <p:spPr>
            <a:xfrm>
              <a:off x="292086" y="-16160"/>
              <a:ext cx="3461527" cy="613198"/>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黑体-粗体 Bold" panose="020B0800000000000000" charset="-122"/>
                </a:rPr>
                <a:t>测试和迭代</a:t>
              </a:r>
              <a:endParaRPr lang="en-US" sz="2800" spc="279">
                <a:solidFill>
                  <a:srgbClr val="FFFFFF"/>
                </a:solidFill>
                <a:ea typeface="思源黑体-粗体 Bold" panose="020B0800000000000000"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0">
            <a:off x="303291" y="4651162"/>
            <a:ext cx="3311086" cy="4032968"/>
            <a:chOff x="0" y="0"/>
            <a:chExt cx="872056" cy="1062181"/>
          </a:xfrm>
        </p:grpSpPr>
        <p:sp>
          <p:nvSpPr>
            <p:cNvPr id="10" name="Freeform 10"/>
            <p:cNvSpPr/>
            <p:nvPr/>
          </p:nvSpPr>
          <p:spPr>
            <a:xfrm>
              <a:off x="0" y="0"/>
              <a:ext cx="872056" cy="1062181"/>
            </a:xfrm>
            <a:custGeom>
              <a:avLst/>
              <a:gdLst/>
              <a:ahLst/>
              <a:cxnLst/>
              <a:rect l="l" t="t" r="r" b="b"/>
              <a:pathLst>
                <a:path w="872056" h="1062181">
                  <a:moveTo>
                    <a:pt x="46764" y="0"/>
                  </a:moveTo>
                  <a:lnTo>
                    <a:pt x="825292" y="0"/>
                  </a:lnTo>
                  <a:cubicBezTo>
                    <a:pt x="851119" y="0"/>
                    <a:pt x="872056" y="20937"/>
                    <a:pt x="872056" y="46764"/>
                  </a:cubicBezTo>
                  <a:lnTo>
                    <a:pt x="872056" y="1015417"/>
                  </a:lnTo>
                  <a:cubicBezTo>
                    <a:pt x="872056" y="1041244"/>
                    <a:pt x="851119" y="1062181"/>
                    <a:pt x="825292" y="1062181"/>
                  </a:cubicBezTo>
                  <a:lnTo>
                    <a:pt x="46764" y="1062181"/>
                  </a:lnTo>
                  <a:cubicBezTo>
                    <a:pt x="20937" y="1062181"/>
                    <a:pt x="0" y="1041244"/>
                    <a:pt x="0" y="1015417"/>
                  </a:cubicBezTo>
                  <a:lnTo>
                    <a:pt x="0" y="46764"/>
                  </a:lnTo>
                  <a:cubicBezTo>
                    <a:pt x="0" y="20937"/>
                    <a:pt x="20937" y="0"/>
                    <a:pt x="46764" y="0"/>
                  </a:cubicBezTo>
                  <a:close/>
                </a:path>
              </a:pathLst>
            </a:custGeom>
            <a:solidFill>
              <a:srgbClr val="FFFFFF">
                <a:alpha val="17647"/>
              </a:srgbClr>
            </a:solidFill>
            <a:ln w="19050" cap="sq">
              <a:solidFill>
                <a:srgbClr val="34455F">
                  <a:alpha val="17647"/>
                </a:srgbClr>
              </a:solidFill>
              <a:prstDash val="solid"/>
              <a:miter/>
            </a:ln>
          </p:spPr>
        </p:sp>
        <p:sp>
          <p:nvSpPr>
            <p:cNvPr id="11" name="TextBox 11"/>
            <p:cNvSpPr txBox="1"/>
            <p:nvPr/>
          </p:nvSpPr>
          <p:spPr>
            <a:xfrm>
              <a:off x="0" y="-47625"/>
              <a:ext cx="872056" cy="1109806"/>
            </a:xfrm>
            <a:prstGeom prst="rect">
              <a:avLst/>
            </a:prstGeom>
          </p:spPr>
          <p:txBody>
            <a:bodyPr lIns="50800" tIns="50800" rIns="50800" bIns="50800" rtlCol="0" anchor="ctr"/>
            <a:lstStyle/>
            <a:p>
              <a:pPr algn="ctr">
                <a:lnSpc>
                  <a:spcPts val="2660"/>
                </a:lnSpc>
              </a:pPr>
            </a:p>
          </p:txBody>
        </p:sp>
      </p:grpSp>
      <p:grpSp>
        <p:nvGrpSpPr>
          <p:cNvPr id="12" name="Group 12"/>
          <p:cNvGrpSpPr/>
          <p:nvPr/>
        </p:nvGrpSpPr>
        <p:grpSpPr>
          <a:xfrm rot="3111952">
            <a:off x="-1266175" y="9490099"/>
            <a:ext cx="6521245" cy="3642490"/>
            <a:chOff x="0" y="0"/>
            <a:chExt cx="8694993" cy="4856653"/>
          </a:xfrm>
        </p:grpSpPr>
        <p:sp>
          <p:nvSpPr>
            <p:cNvPr id="13" name="Freeform 13"/>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4" name="Freeform 14"/>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5" name="TextBox 15"/>
          <p:cNvSpPr txBox="1"/>
          <p:nvPr/>
        </p:nvSpPr>
        <p:spPr>
          <a:xfrm>
            <a:off x="7147431" y="576986"/>
            <a:ext cx="3993137" cy="922478"/>
          </a:xfrm>
          <a:prstGeom prst="rect">
            <a:avLst/>
          </a:prstGeom>
        </p:spPr>
        <p:txBody>
          <a:bodyPr lIns="0" tIns="0" rIns="0" bIns="0" rtlCol="0" anchor="t">
            <a:spAutoFit/>
          </a:bodyPr>
          <a:lstStyle/>
          <a:p>
            <a:pPr algn="ctr">
              <a:lnSpc>
                <a:spcPts val="7470"/>
              </a:lnSpc>
              <a:spcBef>
                <a:spcPct val="0"/>
              </a:spcBef>
            </a:pPr>
            <a:r>
              <a:rPr lang="en-US" sz="5335" spc="714">
                <a:solidFill>
                  <a:srgbClr val="34455F"/>
                </a:solidFill>
                <a:ea typeface="思源黑体 1 Medium" panose="020B0600000000000000" charset="-122"/>
              </a:rPr>
              <a:t>经验教训</a:t>
            </a:r>
            <a:endParaRPr lang="en-US" sz="5335" spc="714">
              <a:solidFill>
                <a:srgbClr val="34455F"/>
              </a:solidFill>
              <a:ea typeface="思源黑体 1 Medium" panose="020B0600000000000000" charset="-122"/>
            </a:endParaRPr>
          </a:p>
        </p:txBody>
      </p:sp>
      <p:grpSp>
        <p:nvGrpSpPr>
          <p:cNvPr id="16" name="Group 16"/>
          <p:cNvGrpSpPr/>
          <p:nvPr/>
        </p:nvGrpSpPr>
        <p:grpSpPr>
          <a:xfrm rot="5400000">
            <a:off x="9024475" y="-4612362"/>
            <a:ext cx="239049" cy="18288000"/>
            <a:chOff x="0" y="0"/>
            <a:chExt cx="62959" cy="4816593"/>
          </a:xfrm>
        </p:grpSpPr>
        <p:sp>
          <p:nvSpPr>
            <p:cNvPr id="17" name="Freeform 17"/>
            <p:cNvSpPr/>
            <p:nvPr/>
          </p:nvSpPr>
          <p:spPr>
            <a:xfrm>
              <a:off x="0" y="0"/>
              <a:ext cx="62959" cy="4816592"/>
            </a:xfrm>
            <a:custGeom>
              <a:avLst/>
              <a:gdLst/>
              <a:ahLst/>
              <a:cxnLst/>
              <a:rect l="l" t="t" r="r" b="b"/>
              <a:pathLst>
                <a:path w="62959" h="4816592">
                  <a:moveTo>
                    <a:pt x="0" y="0"/>
                  </a:moveTo>
                  <a:lnTo>
                    <a:pt x="62959" y="0"/>
                  </a:lnTo>
                  <a:lnTo>
                    <a:pt x="62959" y="4816592"/>
                  </a:lnTo>
                  <a:lnTo>
                    <a:pt x="0" y="4816592"/>
                  </a:lnTo>
                  <a:close/>
                </a:path>
              </a:pathLst>
            </a:custGeom>
            <a:solidFill>
              <a:srgbClr val="34455F"/>
            </a:solidFill>
          </p:spPr>
        </p:sp>
        <p:sp>
          <p:nvSpPr>
            <p:cNvPr id="18" name="TextBox 18"/>
            <p:cNvSpPr txBox="1"/>
            <p:nvPr/>
          </p:nvSpPr>
          <p:spPr>
            <a:xfrm>
              <a:off x="0" y="-47625"/>
              <a:ext cx="62959" cy="4864218"/>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rot="0">
            <a:off x="387766" y="2955343"/>
            <a:ext cx="1270315" cy="127031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38100" cap="rnd">
              <a:solidFill>
                <a:srgbClr val="ADBDD6"/>
              </a:solidFill>
              <a:prstDash val="solid"/>
              <a:round/>
            </a:ln>
          </p:spPr>
        </p:sp>
        <p:sp>
          <p:nvSpPr>
            <p:cNvPr id="21" name="TextBox 21"/>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2" name="Group 22"/>
          <p:cNvGrpSpPr/>
          <p:nvPr/>
        </p:nvGrpSpPr>
        <p:grpSpPr>
          <a:xfrm rot="0">
            <a:off x="4384730" y="2955393"/>
            <a:ext cx="1270315" cy="127031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38100" cap="rnd">
              <a:solidFill>
                <a:srgbClr val="ADBDD6"/>
              </a:solidFill>
              <a:prstDash val="solid"/>
              <a:round/>
            </a:ln>
          </p:spPr>
        </p:sp>
        <p:sp>
          <p:nvSpPr>
            <p:cNvPr id="24" name="TextBox 24"/>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5" name="Group 25"/>
          <p:cNvGrpSpPr/>
          <p:nvPr/>
        </p:nvGrpSpPr>
        <p:grpSpPr>
          <a:xfrm rot="0">
            <a:off x="8191938" y="2951299"/>
            <a:ext cx="1270315" cy="127031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38100" cap="rnd">
              <a:solidFill>
                <a:srgbClr val="ADBDD6"/>
              </a:solidFill>
              <a:prstDash val="solid"/>
              <a:round/>
            </a:ln>
          </p:spPr>
        </p:sp>
        <p:sp>
          <p:nvSpPr>
            <p:cNvPr id="27" name="TextBox 27"/>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8" name="Group 28"/>
          <p:cNvGrpSpPr/>
          <p:nvPr/>
        </p:nvGrpSpPr>
        <p:grpSpPr>
          <a:xfrm rot="0">
            <a:off x="11782593" y="2955293"/>
            <a:ext cx="1270315" cy="127031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38100" cap="rnd">
              <a:solidFill>
                <a:srgbClr val="ADBDD6"/>
              </a:solidFill>
              <a:prstDash val="solid"/>
              <a:round/>
            </a:ln>
          </p:spPr>
        </p:sp>
        <p:sp>
          <p:nvSpPr>
            <p:cNvPr id="30" name="TextBox 30"/>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31" name="Freeform 31"/>
          <p:cNvSpPr/>
          <p:nvPr/>
        </p:nvSpPr>
        <p:spPr>
          <a:xfrm>
            <a:off x="807819" y="3385076"/>
            <a:ext cx="430207" cy="410848"/>
          </a:xfrm>
          <a:custGeom>
            <a:avLst/>
            <a:gdLst/>
            <a:ahLst/>
            <a:cxnLst/>
            <a:rect l="l" t="t" r="r" b="b"/>
            <a:pathLst>
              <a:path w="430207" h="410848">
                <a:moveTo>
                  <a:pt x="0" y="0"/>
                </a:moveTo>
                <a:lnTo>
                  <a:pt x="430208" y="0"/>
                </a:lnTo>
                <a:lnTo>
                  <a:pt x="430208" y="410848"/>
                </a:lnTo>
                <a:lnTo>
                  <a:pt x="0" y="410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4793135" y="3331404"/>
            <a:ext cx="453505" cy="518292"/>
          </a:xfrm>
          <a:custGeom>
            <a:avLst/>
            <a:gdLst/>
            <a:ahLst/>
            <a:cxnLst/>
            <a:rect l="l" t="t" r="r" b="b"/>
            <a:pathLst>
              <a:path w="453505" h="518292">
                <a:moveTo>
                  <a:pt x="0" y="0"/>
                </a:moveTo>
                <a:lnTo>
                  <a:pt x="453505" y="0"/>
                </a:lnTo>
                <a:lnTo>
                  <a:pt x="453505" y="518292"/>
                </a:lnTo>
                <a:lnTo>
                  <a:pt x="0" y="5182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3" name="Freeform 33"/>
          <p:cNvSpPr/>
          <p:nvPr/>
        </p:nvSpPr>
        <p:spPr>
          <a:xfrm>
            <a:off x="8566558" y="3363045"/>
            <a:ext cx="521075" cy="446821"/>
          </a:xfrm>
          <a:custGeom>
            <a:avLst/>
            <a:gdLst/>
            <a:ahLst/>
            <a:cxnLst/>
            <a:rect l="l" t="t" r="r" b="b"/>
            <a:pathLst>
              <a:path w="521075" h="446821">
                <a:moveTo>
                  <a:pt x="0" y="0"/>
                </a:moveTo>
                <a:lnTo>
                  <a:pt x="521075" y="0"/>
                </a:lnTo>
                <a:lnTo>
                  <a:pt x="521075" y="446822"/>
                </a:lnTo>
                <a:lnTo>
                  <a:pt x="0" y="44682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4" name="Freeform 34"/>
          <p:cNvSpPr/>
          <p:nvPr/>
        </p:nvSpPr>
        <p:spPr>
          <a:xfrm>
            <a:off x="12166481" y="3339182"/>
            <a:ext cx="502538" cy="502538"/>
          </a:xfrm>
          <a:custGeom>
            <a:avLst/>
            <a:gdLst/>
            <a:ahLst/>
            <a:cxnLst/>
            <a:rect l="l" t="t" r="r" b="b"/>
            <a:pathLst>
              <a:path w="502538" h="502538">
                <a:moveTo>
                  <a:pt x="0" y="0"/>
                </a:moveTo>
                <a:lnTo>
                  <a:pt x="502538" y="0"/>
                </a:lnTo>
                <a:lnTo>
                  <a:pt x="502538" y="502538"/>
                </a:lnTo>
                <a:lnTo>
                  <a:pt x="0" y="502538"/>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5" name="TextBox 35"/>
          <p:cNvSpPr txBox="1"/>
          <p:nvPr/>
        </p:nvSpPr>
        <p:spPr>
          <a:xfrm>
            <a:off x="387766" y="6117068"/>
            <a:ext cx="3036070" cy="1504950"/>
          </a:xfrm>
          <a:prstGeom prst="rect">
            <a:avLst/>
          </a:prstGeom>
        </p:spPr>
        <p:txBody>
          <a:bodyPr lIns="0" tIns="0" rIns="0" bIns="0" rtlCol="0" anchor="t">
            <a:spAutoFit/>
          </a:bodyPr>
          <a:lstStyle/>
          <a:p>
            <a:pPr>
              <a:lnSpc>
                <a:spcPts val="3000"/>
              </a:lnSpc>
            </a:pPr>
            <a:r>
              <a:rPr lang="en-US" sz="2000">
                <a:solidFill>
                  <a:srgbClr val="34455F"/>
                </a:solidFill>
                <a:latin typeface="思源黑体-粗体" panose="020B0400000000000000" charset="-122"/>
                <a:ea typeface="思源黑体-粗体" panose="020B0400000000000000" charset="-122"/>
              </a:rPr>
              <a:t> 不仅使内容更加相关，而且改变了用户与周围空间的关系。</a:t>
            </a:r>
            <a:endParaRPr lang="en-US" sz="2000">
              <a:solidFill>
                <a:srgbClr val="34455F"/>
              </a:solidFill>
              <a:latin typeface="思源黑体-粗体" panose="020B0400000000000000" charset="-122"/>
              <a:ea typeface="思源黑体-粗体" panose="020B0400000000000000" charset="-122"/>
            </a:endParaRPr>
          </a:p>
          <a:p>
            <a:pPr marL="0" lvl="0" indent="0" algn="l">
              <a:lnSpc>
                <a:spcPts val="3000"/>
              </a:lnSpc>
              <a:spcBef>
                <a:spcPct val="0"/>
              </a:spcBef>
            </a:pPr>
          </a:p>
        </p:txBody>
      </p:sp>
      <p:grpSp>
        <p:nvGrpSpPr>
          <p:cNvPr id="36" name="Group 36"/>
          <p:cNvGrpSpPr/>
          <p:nvPr/>
        </p:nvGrpSpPr>
        <p:grpSpPr>
          <a:xfrm rot="0">
            <a:off x="3937302" y="4651162"/>
            <a:ext cx="3311086" cy="4032968"/>
            <a:chOff x="0" y="0"/>
            <a:chExt cx="872056" cy="1062181"/>
          </a:xfrm>
        </p:grpSpPr>
        <p:sp>
          <p:nvSpPr>
            <p:cNvPr id="37" name="Freeform 37"/>
            <p:cNvSpPr/>
            <p:nvPr/>
          </p:nvSpPr>
          <p:spPr>
            <a:xfrm>
              <a:off x="0" y="0"/>
              <a:ext cx="872056" cy="1062181"/>
            </a:xfrm>
            <a:custGeom>
              <a:avLst/>
              <a:gdLst/>
              <a:ahLst/>
              <a:cxnLst/>
              <a:rect l="l" t="t" r="r" b="b"/>
              <a:pathLst>
                <a:path w="872056" h="1062181">
                  <a:moveTo>
                    <a:pt x="46764" y="0"/>
                  </a:moveTo>
                  <a:lnTo>
                    <a:pt x="825292" y="0"/>
                  </a:lnTo>
                  <a:cubicBezTo>
                    <a:pt x="851119" y="0"/>
                    <a:pt x="872056" y="20937"/>
                    <a:pt x="872056" y="46764"/>
                  </a:cubicBezTo>
                  <a:lnTo>
                    <a:pt x="872056" y="1015417"/>
                  </a:lnTo>
                  <a:cubicBezTo>
                    <a:pt x="872056" y="1041244"/>
                    <a:pt x="851119" y="1062181"/>
                    <a:pt x="825292" y="1062181"/>
                  </a:cubicBezTo>
                  <a:lnTo>
                    <a:pt x="46764" y="1062181"/>
                  </a:lnTo>
                  <a:cubicBezTo>
                    <a:pt x="20937" y="1062181"/>
                    <a:pt x="0" y="1041244"/>
                    <a:pt x="0" y="1015417"/>
                  </a:cubicBezTo>
                  <a:lnTo>
                    <a:pt x="0" y="46764"/>
                  </a:lnTo>
                  <a:cubicBezTo>
                    <a:pt x="0" y="20937"/>
                    <a:pt x="20937" y="0"/>
                    <a:pt x="46764" y="0"/>
                  </a:cubicBezTo>
                  <a:close/>
                </a:path>
              </a:pathLst>
            </a:custGeom>
            <a:solidFill>
              <a:srgbClr val="FFFFFF">
                <a:alpha val="17647"/>
              </a:srgbClr>
            </a:solidFill>
            <a:ln w="19050" cap="sq">
              <a:solidFill>
                <a:srgbClr val="34455F">
                  <a:alpha val="17647"/>
                </a:srgbClr>
              </a:solidFill>
              <a:prstDash val="solid"/>
              <a:miter/>
            </a:ln>
          </p:spPr>
        </p:sp>
        <p:sp>
          <p:nvSpPr>
            <p:cNvPr id="38" name="TextBox 38"/>
            <p:cNvSpPr txBox="1"/>
            <p:nvPr/>
          </p:nvSpPr>
          <p:spPr>
            <a:xfrm>
              <a:off x="0" y="-47625"/>
              <a:ext cx="872056" cy="1109806"/>
            </a:xfrm>
            <a:prstGeom prst="rect">
              <a:avLst/>
            </a:prstGeom>
          </p:spPr>
          <p:txBody>
            <a:bodyPr lIns="50800" tIns="50800" rIns="50800" bIns="50800" rtlCol="0" anchor="ctr"/>
            <a:lstStyle/>
            <a:p>
              <a:pPr algn="ctr">
                <a:lnSpc>
                  <a:spcPts val="2660"/>
                </a:lnSpc>
              </a:pPr>
            </a:p>
          </p:txBody>
        </p:sp>
      </p:grpSp>
      <p:sp>
        <p:nvSpPr>
          <p:cNvPr id="39" name="TextBox 39"/>
          <p:cNvSpPr txBox="1"/>
          <p:nvPr/>
        </p:nvSpPr>
        <p:spPr>
          <a:xfrm>
            <a:off x="4136099" y="5764119"/>
            <a:ext cx="3011333" cy="2266950"/>
          </a:xfrm>
          <a:prstGeom prst="rect">
            <a:avLst/>
          </a:prstGeom>
        </p:spPr>
        <p:txBody>
          <a:bodyPr lIns="0" tIns="0" rIns="0" bIns="0" rtlCol="0" anchor="t">
            <a:spAutoFit/>
          </a:bodyPr>
          <a:lstStyle/>
          <a:p>
            <a:pPr>
              <a:lnSpc>
                <a:spcPts val="3000"/>
              </a:lnSpc>
            </a:pPr>
            <a:r>
              <a:rPr lang="en-US" sz="2000">
                <a:solidFill>
                  <a:srgbClr val="34455F"/>
                </a:solidFill>
                <a:latin typeface="思源黑体-粗体" panose="020B0400000000000000" charset="-122"/>
                <a:ea typeface="思源黑体-粗体" panose="020B0400000000000000" charset="-122"/>
              </a:rPr>
              <a:t>长时间持续的AR体验可能导致用户疲劳和失去兴趣，无法保持参与度</a:t>
            </a:r>
            <a:endParaRPr lang="en-US" sz="2000">
              <a:solidFill>
                <a:srgbClr val="34455F"/>
              </a:solidFill>
              <a:latin typeface="思源黑体-粗体" panose="020B0400000000000000" charset="-122"/>
              <a:ea typeface="思源黑体-粗体" panose="020B0400000000000000" charset="-122"/>
            </a:endParaRPr>
          </a:p>
          <a:p>
            <a:pPr>
              <a:lnSpc>
                <a:spcPts val="3000"/>
              </a:lnSpc>
            </a:pPr>
            <a:r>
              <a:rPr lang="en-US" sz="2000">
                <a:solidFill>
                  <a:srgbClr val="34455F"/>
                </a:solidFill>
                <a:ea typeface="思源黑体-粗体" panose="020B0400000000000000" charset="-122"/>
              </a:rPr>
              <a:t>。因此，衡量内容呈现完整度与时长的轻重关系</a:t>
            </a:r>
            <a:endParaRPr lang="en-US" sz="2000">
              <a:solidFill>
                <a:srgbClr val="34455F"/>
              </a:solidFill>
              <a:ea typeface="思源黑体-粗体" panose="020B0400000000000000" charset="-122"/>
            </a:endParaRPr>
          </a:p>
          <a:p>
            <a:pPr marL="0" lvl="0" indent="0" algn="l">
              <a:lnSpc>
                <a:spcPts val="3000"/>
              </a:lnSpc>
              <a:spcBef>
                <a:spcPct val="0"/>
              </a:spcBef>
            </a:pPr>
          </a:p>
        </p:txBody>
      </p:sp>
      <p:grpSp>
        <p:nvGrpSpPr>
          <p:cNvPr id="40" name="Group 40"/>
          <p:cNvGrpSpPr/>
          <p:nvPr/>
        </p:nvGrpSpPr>
        <p:grpSpPr>
          <a:xfrm rot="0">
            <a:off x="7572239" y="4650532"/>
            <a:ext cx="3311086" cy="4032968"/>
            <a:chOff x="0" y="0"/>
            <a:chExt cx="872056" cy="1062181"/>
          </a:xfrm>
        </p:grpSpPr>
        <p:sp>
          <p:nvSpPr>
            <p:cNvPr id="41" name="Freeform 41"/>
            <p:cNvSpPr/>
            <p:nvPr/>
          </p:nvSpPr>
          <p:spPr>
            <a:xfrm>
              <a:off x="0" y="0"/>
              <a:ext cx="872056" cy="1062181"/>
            </a:xfrm>
            <a:custGeom>
              <a:avLst/>
              <a:gdLst/>
              <a:ahLst/>
              <a:cxnLst/>
              <a:rect l="l" t="t" r="r" b="b"/>
              <a:pathLst>
                <a:path w="872056" h="1062181">
                  <a:moveTo>
                    <a:pt x="46764" y="0"/>
                  </a:moveTo>
                  <a:lnTo>
                    <a:pt x="825292" y="0"/>
                  </a:lnTo>
                  <a:cubicBezTo>
                    <a:pt x="851119" y="0"/>
                    <a:pt x="872056" y="20937"/>
                    <a:pt x="872056" y="46764"/>
                  </a:cubicBezTo>
                  <a:lnTo>
                    <a:pt x="872056" y="1015417"/>
                  </a:lnTo>
                  <a:cubicBezTo>
                    <a:pt x="872056" y="1041244"/>
                    <a:pt x="851119" y="1062181"/>
                    <a:pt x="825292" y="1062181"/>
                  </a:cubicBezTo>
                  <a:lnTo>
                    <a:pt x="46764" y="1062181"/>
                  </a:lnTo>
                  <a:cubicBezTo>
                    <a:pt x="20937" y="1062181"/>
                    <a:pt x="0" y="1041244"/>
                    <a:pt x="0" y="1015417"/>
                  </a:cubicBezTo>
                  <a:lnTo>
                    <a:pt x="0" y="46764"/>
                  </a:lnTo>
                  <a:cubicBezTo>
                    <a:pt x="0" y="20937"/>
                    <a:pt x="20937" y="0"/>
                    <a:pt x="46764" y="0"/>
                  </a:cubicBezTo>
                  <a:close/>
                </a:path>
              </a:pathLst>
            </a:custGeom>
            <a:solidFill>
              <a:srgbClr val="FFFFFF">
                <a:alpha val="17647"/>
              </a:srgbClr>
            </a:solidFill>
            <a:ln w="19050" cap="sq">
              <a:solidFill>
                <a:srgbClr val="34455F">
                  <a:alpha val="17647"/>
                </a:srgbClr>
              </a:solidFill>
              <a:prstDash val="solid"/>
              <a:miter/>
            </a:ln>
          </p:spPr>
        </p:sp>
        <p:sp>
          <p:nvSpPr>
            <p:cNvPr id="42" name="TextBox 42"/>
            <p:cNvSpPr txBox="1"/>
            <p:nvPr/>
          </p:nvSpPr>
          <p:spPr>
            <a:xfrm>
              <a:off x="0" y="-47625"/>
              <a:ext cx="872056" cy="1109806"/>
            </a:xfrm>
            <a:prstGeom prst="rect">
              <a:avLst/>
            </a:prstGeom>
          </p:spPr>
          <p:txBody>
            <a:bodyPr lIns="50800" tIns="50800" rIns="50800" bIns="50800" rtlCol="0" anchor="ctr"/>
            <a:lstStyle/>
            <a:p>
              <a:pPr algn="ctr">
                <a:lnSpc>
                  <a:spcPts val="2660"/>
                </a:lnSpc>
              </a:pPr>
            </a:p>
          </p:txBody>
        </p:sp>
      </p:grpSp>
      <p:sp>
        <p:nvSpPr>
          <p:cNvPr id="43" name="TextBox 43"/>
          <p:cNvSpPr txBox="1"/>
          <p:nvPr/>
        </p:nvSpPr>
        <p:spPr>
          <a:xfrm>
            <a:off x="7707466" y="5885966"/>
            <a:ext cx="2961084" cy="1504950"/>
          </a:xfrm>
          <a:prstGeom prst="rect">
            <a:avLst/>
          </a:prstGeom>
        </p:spPr>
        <p:txBody>
          <a:bodyPr lIns="0" tIns="0" rIns="0" bIns="0" rtlCol="0" anchor="t">
            <a:spAutoFit/>
          </a:bodyPr>
          <a:lstStyle/>
          <a:p>
            <a:pPr>
              <a:lnSpc>
                <a:spcPts val="3000"/>
              </a:lnSpc>
            </a:pPr>
            <a:r>
              <a:rPr lang="en-US" sz="2000">
                <a:solidFill>
                  <a:srgbClr val="34455F"/>
                </a:solidFill>
                <a:latin typeface="思源黑体-粗体" panose="020B0400000000000000" charset="-122"/>
                <a:ea typeface="思源黑体-粗体" panose="020B0400000000000000" charset="-122"/>
              </a:rPr>
              <a:t>提供简明清晰的引导和导向帮助用户更好地理解和利用AR体验</a:t>
            </a:r>
            <a:endParaRPr lang="en-US" sz="2000">
              <a:solidFill>
                <a:srgbClr val="34455F"/>
              </a:solidFill>
              <a:latin typeface="思源黑体-粗体" panose="020B0400000000000000" charset="-122"/>
              <a:ea typeface="思源黑体-粗体" panose="020B0400000000000000" charset="-122"/>
            </a:endParaRPr>
          </a:p>
          <a:p>
            <a:pPr marL="0" lvl="0" indent="0" algn="l">
              <a:lnSpc>
                <a:spcPts val="3000"/>
              </a:lnSpc>
              <a:spcBef>
                <a:spcPct val="0"/>
              </a:spcBef>
            </a:pPr>
          </a:p>
        </p:txBody>
      </p:sp>
      <p:grpSp>
        <p:nvGrpSpPr>
          <p:cNvPr id="44" name="Group 44"/>
          <p:cNvGrpSpPr/>
          <p:nvPr/>
        </p:nvGrpSpPr>
        <p:grpSpPr>
          <a:xfrm rot="0">
            <a:off x="11192425" y="4651162"/>
            <a:ext cx="3311086" cy="4032968"/>
            <a:chOff x="0" y="0"/>
            <a:chExt cx="872056" cy="1062181"/>
          </a:xfrm>
        </p:grpSpPr>
        <p:sp>
          <p:nvSpPr>
            <p:cNvPr id="45" name="Freeform 45"/>
            <p:cNvSpPr/>
            <p:nvPr/>
          </p:nvSpPr>
          <p:spPr>
            <a:xfrm>
              <a:off x="0" y="0"/>
              <a:ext cx="872056" cy="1062181"/>
            </a:xfrm>
            <a:custGeom>
              <a:avLst/>
              <a:gdLst/>
              <a:ahLst/>
              <a:cxnLst/>
              <a:rect l="l" t="t" r="r" b="b"/>
              <a:pathLst>
                <a:path w="872056" h="1062181">
                  <a:moveTo>
                    <a:pt x="46764" y="0"/>
                  </a:moveTo>
                  <a:lnTo>
                    <a:pt x="825292" y="0"/>
                  </a:lnTo>
                  <a:cubicBezTo>
                    <a:pt x="851119" y="0"/>
                    <a:pt x="872056" y="20937"/>
                    <a:pt x="872056" y="46764"/>
                  </a:cubicBezTo>
                  <a:lnTo>
                    <a:pt x="872056" y="1015417"/>
                  </a:lnTo>
                  <a:cubicBezTo>
                    <a:pt x="872056" y="1041244"/>
                    <a:pt x="851119" y="1062181"/>
                    <a:pt x="825292" y="1062181"/>
                  </a:cubicBezTo>
                  <a:lnTo>
                    <a:pt x="46764" y="1062181"/>
                  </a:lnTo>
                  <a:cubicBezTo>
                    <a:pt x="20937" y="1062181"/>
                    <a:pt x="0" y="1041244"/>
                    <a:pt x="0" y="1015417"/>
                  </a:cubicBezTo>
                  <a:lnTo>
                    <a:pt x="0" y="46764"/>
                  </a:lnTo>
                  <a:cubicBezTo>
                    <a:pt x="0" y="20937"/>
                    <a:pt x="20937" y="0"/>
                    <a:pt x="46764" y="0"/>
                  </a:cubicBezTo>
                  <a:close/>
                </a:path>
              </a:pathLst>
            </a:custGeom>
            <a:solidFill>
              <a:srgbClr val="FFFFFF">
                <a:alpha val="17647"/>
              </a:srgbClr>
            </a:solidFill>
            <a:ln w="19050" cap="sq">
              <a:solidFill>
                <a:srgbClr val="34455F">
                  <a:alpha val="17647"/>
                </a:srgbClr>
              </a:solidFill>
              <a:prstDash val="solid"/>
              <a:miter/>
            </a:ln>
          </p:spPr>
        </p:sp>
        <p:sp>
          <p:nvSpPr>
            <p:cNvPr id="46" name="TextBox 46"/>
            <p:cNvSpPr txBox="1"/>
            <p:nvPr/>
          </p:nvSpPr>
          <p:spPr>
            <a:xfrm>
              <a:off x="0" y="-47625"/>
              <a:ext cx="872056" cy="1109806"/>
            </a:xfrm>
            <a:prstGeom prst="rect">
              <a:avLst/>
            </a:prstGeom>
          </p:spPr>
          <p:txBody>
            <a:bodyPr lIns="50800" tIns="50800" rIns="50800" bIns="50800" rtlCol="0" anchor="ctr"/>
            <a:lstStyle/>
            <a:p>
              <a:pPr algn="ctr">
                <a:lnSpc>
                  <a:spcPts val="2660"/>
                </a:lnSpc>
              </a:pPr>
            </a:p>
          </p:txBody>
        </p:sp>
      </p:grpSp>
      <p:sp>
        <p:nvSpPr>
          <p:cNvPr id="47" name="TextBox 47"/>
          <p:cNvSpPr txBox="1"/>
          <p:nvPr/>
        </p:nvSpPr>
        <p:spPr>
          <a:xfrm>
            <a:off x="11311950" y="5764119"/>
            <a:ext cx="2862995" cy="1504950"/>
          </a:xfrm>
          <a:prstGeom prst="rect">
            <a:avLst/>
          </a:prstGeom>
        </p:spPr>
        <p:txBody>
          <a:bodyPr lIns="0" tIns="0" rIns="0" bIns="0" rtlCol="0" anchor="t">
            <a:spAutoFit/>
          </a:bodyPr>
          <a:lstStyle/>
          <a:p>
            <a:pPr>
              <a:lnSpc>
                <a:spcPts val="3000"/>
              </a:lnSpc>
            </a:pPr>
            <a:r>
              <a:rPr lang="en-US" sz="2000">
                <a:solidFill>
                  <a:srgbClr val="34455F"/>
                </a:solidFill>
                <a:ea typeface="思源黑体-粗体" panose="020B0400000000000000" charset="-122"/>
              </a:rPr>
              <a:t>对于不太熟悉技术的用户来说，人工辅助可以提供额外的帮助和支持</a:t>
            </a:r>
            <a:endParaRPr lang="en-US" sz="2000">
              <a:solidFill>
                <a:srgbClr val="34455F"/>
              </a:solidFill>
              <a:ea typeface="思源黑体-粗体" panose="020B0400000000000000" charset="-122"/>
            </a:endParaRPr>
          </a:p>
          <a:p>
            <a:pPr marL="0" lvl="0" indent="0" algn="l">
              <a:lnSpc>
                <a:spcPts val="3000"/>
              </a:lnSpc>
              <a:spcBef>
                <a:spcPct val="0"/>
              </a:spcBef>
            </a:pPr>
          </a:p>
        </p:txBody>
      </p:sp>
      <p:sp>
        <p:nvSpPr>
          <p:cNvPr id="48" name="TextBox 48"/>
          <p:cNvSpPr txBox="1"/>
          <p:nvPr/>
        </p:nvSpPr>
        <p:spPr>
          <a:xfrm>
            <a:off x="1723742" y="3133350"/>
            <a:ext cx="1074299" cy="914400"/>
          </a:xfrm>
          <a:prstGeom prst="rect">
            <a:avLst/>
          </a:prstGeom>
        </p:spPr>
        <p:txBody>
          <a:bodyPr lIns="0" tIns="0" rIns="0" bIns="0" rtlCol="0" anchor="t">
            <a:spAutoFit/>
          </a:bodyPr>
          <a:lstStyle/>
          <a:p>
            <a:pPr algn="ctr">
              <a:lnSpc>
                <a:spcPts val="7200"/>
              </a:lnSpc>
            </a:pPr>
            <a:r>
              <a:rPr lang="en-US" sz="6000">
                <a:solidFill>
                  <a:srgbClr val="34455F"/>
                </a:solidFill>
                <a:latin typeface="思源黑体-粗体 Bold" panose="020B0800000000000000" charset="-122"/>
              </a:rPr>
              <a:t>01</a:t>
            </a:r>
            <a:endParaRPr lang="en-US" sz="6000">
              <a:solidFill>
                <a:srgbClr val="34455F"/>
              </a:solidFill>
              <a:latin typeface="思源黑体-粗体 Bold" panose="020B0800000000000000" charset="-122"/>
            </a:endParaRPr>
          </a:p>
        </p:txBody>
      </p:sp>
      <p:sp>
        <p:nvSpPr>
          <p:cNvPr id="49" name="TextBox 49"/>
          <p:cNvSpPr txBox="1"/>
          <p:nvPr/>
        </p:nvSpPr>
        <p:spPr>
          <a:xfrm>
            <a:off x="5720707" y="3133400"/>
            <a:ext cx="1074299" cy="914400"/>
          </a:xfrm>
          <a:prstGeom prst="rect">
            <a:avLst/>
          </a:prstGeom>
        </p:spPr>
        <p:txBody>
          <a:bodyPr lIns="0" tIns="0" rIns="0" bIns="0" rtlCol="0" anchor="t">
            <a:spAutoFit/>
          </a:bodyPr>
          <a:lstStyle/>
          <a:p>
            <a:pPr algn="ctr">
              <a:lnSpc>
                <a:spcPts val="7200"/>
              </a:lnSpc>
            </a:pPr>
            <a:r>
              <a:rPr lang="en-US" sz="6000">
                <a:solidFill>
                  <a:srgbClr val="34455F"/>
                </a:solidFill>
                <a:latin typeface="思源黑体-粗体 Bold" panose="020B0800000000000000" charset="-122"/>
              </a:rPr>
              <a:t>02</a:t>
            </a:r>
            <a:endParaRPr lang="en-US" sz="6000">
              <a:solidFill>
                <a:srgbClr val="34455F"/>
              </a:solidFill>
              <a:latin typeface="思源黑体-粗体 Bold" panose="020B0800000000000000" charset="-122"/>
            </a:endParaRPr>
          </a:p>
        </p:txBody>
      </p:sp>
      <p:sp>
        <p:nvSpPr>
          <p:cNvPr id="50" name="TextBox 50"/>
          <p:cNvSpPr txBox="1"/>
          <p:nvPr/>
        </p:nvSpPr>
        <p:spPr>
          <a:xfrm>
            <a:off x="9527915" y="3129306"/>
            <a:ext cx="1074299" cy="914400"/>
          </a:xfrm>
          <a:prstGeom prst="rect">
            <a:avLst/>
          </a:prstGeom>
        </p:spPr>
        <p:txBody>
          <a:bodyPr lIns="0" tIns="0" rIns="0" bIns="0" rtlCol="0" anchor="t">
            <a:spAutoFit/>
          </a:bodyPr>
          <a:lstStyle/>
          <a:p>
            <a:pPr algn="ctr">
              <a:lnSpc>
                <a:spcPts val="7200"/>
              </a:lnSpc>
            </a:pPr>
            <a:r>
              <a:rPr lang="en-US" sz="6000">
                <a:solidFill>
                  <a:srgbClr val="34455F"/>
                </a:solidFill>
                <a:latin typeface="思源黑体-粗体 Bold" panose="020B0800000000000000" charset="-122"/>
              </a:rPr>
              <a:t>03</a:t>
            </a:r>
            <a:endParaRPr lang="en-US" sz="6000">
              <a:solidFill>
                <a:srgbClr val="34455F"/>
              </a:solidFill>
              <a:latin typeface="思源黑体-粗体 Bold" panose="020B0800000000000000" charset="-122"/>
            </a:endParaRPr>
          </a:p>
        </p:txBody>
      </p:sp>
      <p:sp>
        <p:nvSpPr>
          <p:cNvPr id="51" name="TextBox 51"/>
          <p:cNvSpPr txBox="1"/>
          <p:nvPr/>
        </p:nvSpPr>
        <p:spPr>
          <a:xfrm>
            <a:off x="13118570" y="3133300"/>
            <a:ext cx="1074299" cy="914400"/>
          </a:xfrm>
          <a:prstGeom prst="rect">
            <a:avLst/>
          </a:prstGeom>
        </p:spPr>
        <p:txBody>
          <a:bodyPr lIns="0" tIns="0" rIns="0" bIns="0" rtlCol="0" anchor="t">
            <a:spAutoFit/>
          </a:bodyPr>
          <a:lstStyle/>
          <a:p>
            <a:pPr algn="ctr">
              <a:lnSpc>
                <a:spcPts val="7200"/>
              </a:lnSpc>
            </a:pPr>
            <a:r>
              <a:rPr lang="en-US" sz="6000">
                <a:solidFill>
                  <a:srgbClr val="34455F"/>
                </a:solidFill>
                <a:latin typeface="思源黑体-粗体 Bold" panose="020B0800000000000000" charset="-122"/>
              </a:rPr>
              <a:t>04</a:t>
            </a:r>
            <a:endParaRPr lang="en-US" sz="6000">
              <a:solidFill>
                <a:srgbClr val="34455F"/>
              </a:solidFill>
              <a:latin typeface="思源黑体-粗体 Bold" panose="020B0800000000000000" charset="-122"/>
            </a:endParaRPr>
          </a:p>
        </p:txBody>
      </p:sp>
      <p:sp>
        <p:nvSpPr>
          <p:cNvPr id="52" name="TextBox 52"/>
          <p:cNvSpPr txBox="1"/>
          <p:nvPr/>
        </p:nvSpPr>
        <p:spPr>
          <a:xfrm>
            <a:off x="405891" y="5152975"/>
            <a:ext cx="3226611" cy="471805"/>
          </a:xfrm>
          <a:prstGeom prst="rect">
            <a:avLst/>
          </a:prstGeom>
        </p:spPr>
        <p:txBody>
          <a:bodyPr lIns="0" tIns="0" rIns="0" bIns="0" rtlCol="0" anchor="t">
            <a:spAutoFit/>
          </a:bodyPr>
          <a:lstStyle/>
          <a:p>
            <a:pPr marL="0" lvl="0" indent="0">
              <a:lnSpc>
                <a:spcPts val="3920"/>
              </a:lnSpc>
              <a:spcBef>
                <a:spcPct val="0"/>
              </a:spcBef>
            </a:pPr>
            <a:r>
              <a:rPr lang="en-US" sz="2800" spc="279">
                <a:solidFill>
                  <a:srgbClr val="34455F"/>
                </a:solidFill>
                <a:ea typeface="思源黑体-粗体 Bold" panose="020B0800000000000000" charset="-122"/>
              </a:rPr>
              <a:t>空间和内容相关联</a:t>
            </a:r>
            <a:endParaRPr lang="en-US" sz="2800" spc="279">
              <a:solidFill>
                <a:srgbClr val="34455F"/>
              </a:solidFill>
              <a:ea typeface="思源黑体-粗体 Bold" panose="020B0800000000000000" charset="-122"/>
            </a:endParaRPr>
          </a:p>
        </p:txBody>
      </p:sp>
      <p:sp>
        <p:nvSpPr>
          <p:cNvPr id="53" name="TextBox 53"/>
          <p:cNvSpPr txBox="1"/>
          <p:nvPr/>
        </p:nvSpPr>
        <p:spPr>
          <a:xfrm>
            <a:off x="4113821" y="5101814"/>
            <a:ext cx="2681185" cy="471805"/>
          </a:xfrm>
          <a:prstGeom prst="rect">
            <a:avLst/>
          </a:prstGeom>
        </p:spPr>
        <p:txBody>
          <a:bodyPr lIns="0" tIns="0" rIns="0" bIns="0" rtlCol="0" anchor="t">
            <a:spAutoFit/>
          </a:bodyPr>
          <a:lstStyle/>
          <a:p>
            <a:pPr marL="0" lvl="0" indent="0" algn="l">
              <a:lnSpc>
                <a:spcPts val="3920"/>
              </a:lnSpc>
              <a:spcBef>
                <a:spcPct val="0"/>
              </a:spcBef>
            </a:pPr>
            <a:r>
              <a:rPr lang="en-US" sz="2800" spc="279">
                <a:solidFill>
                  <a:srgbClr val="34455F"/>
                </a:solidFill>
                <a:ea typeface="思源黑体-粗体 Bold" panose="020B0800000000000000" charset="-122"/>
              </a:rPr>
              <a:t>控制内容时长</a:t>
            </a:r>
            <a:endParaRPr lang="en-US" sz="2800" spc="279">
              <a:solidFill>
                <a:srgbClr val="34455F"/>
              </a:solidFill>
              <a:ea typeface="思源黑体-粗体 Bold" panose="020B0800000000000000" charset="-122"/>
            </a:endParaRPr>
          </a:p>
        </p:txBody>
      </p:sp>
      <p:sp>
        <p:nvSpPr>
          <p:cNvPr id="54" name="TextBox 54"/>
          <p:cNvSpPr txBox="1"/>
          <p:nvPr/>
        </p:nvSpPr>
        <p:spPr>
          <a:xfrm>
            <a:off x="7734164" y="5117415"/>
            <a:ext cx="2961084" cy="967105"/>
          </a:xfrm>
          <a:prstGeom prst="rect">
            <a:avLst/>
          </a:prstGeom>
        </p:spPr>
        <p:txBody>
          <a:bodyPr lIns="0" tIns="0" rIns="0" bIns="0" rtlCol="0" anchor="t">
            <a:spAutoFit/>
          </a:bodyPr>
          <a:lstStyle/>
          <a:p>
            <a:pPr>
              <a:lnSpc>
                <a:spcPts val="3920"/>
              </a:lnSpc>
            </a:pPr>
            <a:r>
              <a:rPr lang="en-US" sz="2800" spc="279">
                <a:solidFill>
                  <a:srgbClr val="34455F"/>
                </a:solidFill>
                <a:ea typeface="思源黑体-粗体 Bold" panose="020B0800000000000000" charset="-122"/>
              </a:rPr>
              <a:t>用户引导指南</a:t>
            </a:r>
            <a:endParaRPr lang="en-US" sz="2800" spc="279">
              <a:solidFill>
                <a:srgbClr val="34455F"/>
              </a:solidFill>
              <a:ea typeface="思源黑体-粗体 Bold" panose="020B0800000000000000" charset="-122"/>
            </a:endParaRPr>
          </a:p>
          <a:p>
            <a:pPr marL="0" lvl="0" indent="0" algn="l">
              <a:lnSpc>
                <a:spcPts val="3920"/>
              </a:lnSpc>
              <a:spcBef>
                <a:spcPct val="0"/>
              </a:spcBef>
            </a:pPr>
          </a:p>
        </p:txBody>
      </p:sp>
      <p:sp>
        <p:nvSpPr>
          <p:cNvPr id="55" name="TextBox 55"/>
          <p:cNvSpPr txBox="1"/>
          <p:nvPr/>
        </p:nvSpPr>
        <p:spPr>
          <a:xfrm>
            <a:off x="11767257" y="5175037"/>
            <a:ext cx="3272062" cy="471805"/>
          </a:xfrm>
          <a:prstGeom prst="rect">
            <a:avLst/>
          </a:prstGeom>
        </p:spPr>
        <p:txBody>
          <a:bodyPr lIns="0" tIns="0" rIns="0" bIns="0" rtlCol="0" anchor="t">
            <a:spAutoFit/>
          </a:bodyPr>
          <a:lstStyle/>
          <a:p>
            <a:pPr marL="0" lvl="0" indent="0" algn="l">
              <a:lnSpc>
                <a:spcPts val="3920"/>
              </a:lnSpc>
              <a:spcBef>
                <a:spcPct val="0"/>
              </a:spcBef>
            </a:pPr>
            <a:r>
              <a:rPr lang="en-US" sz="2800" spc="279">
                <a:solidFill>
                  <a:srgbClr val="34455F"/>
                </a:solidFill>
                <a:ea typeface="思源黑体-粗体 Bold" panose="020B0800000000000000" charset="-122"/>
              </a:rPr>
              <a:t>人工辅助</a:t>
            </a:r>
            <a:endParaRPr lang="en-US" sz="2800" spc="279">
              <a:solidFill>
                <a:srgbClr val="34455F"/>
              </a:solidFill>
              <a:ea typeface="思源黑体-粗体 Bold" panose="020B0800000000000000" charset="-122"/>
            </a:endParaRPr>
          </a:p>
        </p:txBody>
      </p:sp>
      <p:grpSp>
        <p:nvGrpSpPr>
          <p:cNvPr id="56" name="Group 56"/>
          <p:cNvGrpSpPr/>
          <p:nvPr/>
        </p:nvGrpSpPr>
        <p:grpSpPr>
          <a:xfrm rot="0">
            <a:off x="14822137" y="4651162"/>
            <a:ext cx="3311086" cy="4032968"/>
            <a:chOff x="0" y="0"/>
            <a:chExt cx="872056" cy="1062181"/>
          </a:xfrm>
        </p:grpSpPr>
        <p:sp>
          <p:nvSpPr>
            <p:cNvPr id="57" name="Freeform 57"/>
            <p:cNvSpPr/>
            <p:nvPr/>
          </p:nvSpPr>
          <p:spPr>
            <a:xfrm>
              <a:off x="0" y="0"/>
              <a:ext cx="872056" cy="1062181"/>
            </a:xfrm>
            <a:custGeom>
              <a:avLst/>
              <a:gdLst/>
              <a:ahLst/>
              <a:cxnLst/>
              <a:rect l="l" t="t" r="r" b="b"/>
              <a:pathLst>
                <a:path w="872056" h="1062181">
                  <a:moveTo>
                    <a:pt x="46764" y="0"/>
                  </a:moveTo>
                  <a:lnTo>
                    <a:pt x="825292" y="0"/>
                  </a:lnTo>
                  <a:cubicBezTo>
                    <a:pt x="851119" y="0"/>
                    <a:pt x="872056" y="20937"/>
                    <a:pt x="872056" y="46764"/>
                  </a:cubicBezTo>
                  <a:lnTo>
                    <a:pt x="872056" y="1015417"/>
                  </a:lnTo>
                  <a:cubicBezTo>
                    <a:pt x="872056" y="1041244"/>
                    <a:pt x="851119" y="1062181"/>
                    <a:pt x="825292" y="1062181"/>
                  </a:cubicBezTo>
                  <a:lnTo>
                    <a:pt x="46764" y="1062181"/>
                  </a:lnTo>
                  <a:cubicBezTo>
                    <a:pt x="20937" y="1062181"/>
                    <a:pt x="0" y="1041244"/>
                    <a:pt x="0" y="1015417"/>
                  </a:cubicBezTo>
                  <a:lnTo>
                    <a:pt x="0" y="46764"/>
                  </a:lnTo>
                  <a:cubicBezTo>
                    <a:pt x="0" y="20937"/>
                    <a:pt x="20937" y="0"/>
                    <a:pt x="46764" y="0"/>
                  </a:cubicBezTo>
                  <a:close/>
                </a:path>
              </a:pathLst>
            </a:custGeom>
            <a:solidFill>
              <a:srgbClr val="FFFFFF">
                <a:alpha val="17647"/>
              </a:srgbClr>
            </a:solidFill>
            <a:ln w="19050" cap="sq">
              <a:solidFill>
                <a:srgbClr val="34455F">
                  <a:alpha val="17647"/>
                </a:srgbClr>
              </a:solidFill>
              <a:prstDash val="solid"/>
              <a:miter/>
            </a:ln>
          </p:spPr>
        </p:sp>
        <p:sp>
          <p:nvSpPr>
            <p:cNvPr id="58" name="TextBox 58"/>
            <p:cNvSpPr txBox="1"/>
            <p:nvPr/>
          </p:nvSpPr>
          <p:spPr>
            <a:xfrm>
              <a:off x="0" y="-47625"/>
              <a:ext cx="872056" cy="1109806"/>
            </a:xfrm>
            <a:prstGeom prst="rect">
              <a:avLst/>
            </a:prstGeom>
          </p:spPr>
          <p:txBody>
            <a:bodyPr lIns="50800" tIns="50800" rIns="50800" bIns="50800" rtlCol="0" anchor="ctr"/>
            <a:lstStyle/>
            <a:p>
              <a:pPr algn="ctr">
                <a:lnSpc>
                  <a:spcPts val="2660"/>
                </a:lnSpc>
              </a:pPr>
            </a:p>
          </p:txBody>
        </p:sp>
      </p:grpSp>
      <p:sp>
        <p:nvSpPr>
          <p:cNvPr id="59" name="TextBox 59"/>
          <p:cNvSpPr txBox="1"/>
          <p:nvPr/>
        </p:nvSpPr>
        <p:spPr>
          <a:xfrm>
            <a:off x="15065487" y="5703992"/>
            <a:ext cx="2624870" cy="2266950"/>
          </a:xfrm>
          <a:prstGeom prst="rect">
            <a:avLst/>
          </a:prstGeom>
        </p:spPr>
        <p:txBody>
          <a:bodyPr lIns="0" tIns="0" rIns="0" bIns="0" rtlCol="0" anchor="t">
            <a:spAutoFit/>
          </a:bodyPr>
          <a:lstStyle/>
          <a:p>
            <a:pPr>
              <a:lnSpc>
                <a:spcPts val="3000"/>
              </a:lnSpc>
            </a:pPr>
            <a:r>
              <a:rPr lang="en-US" sz="2000">
                <a:solidFill>
                  <a:srgbClr val="34455F"/>
                </a:solidFill>
                <a:ea typeface="思源黑体-粗体" panose="020B0400000000000000" charset="-122"/>
              </a:rPr>
              <a:t>优化内容的放置位置、关闭字幕的设置以及添加音乐和环境声音等因素可以有效地提升用户的体验感受</a:t>
            </a:r>
            <a:endParaRPr lang="en-US" sz="2000">
              <a:solidFill>
                <a:srgbClr val="34455F"/>
              </a:solidFill>
              <a:ea typeface="思源黑体-粗体" panose="020B0400000000000000" charset="-122"/>
            </a:endParaRPr>
          </a:p>
          <a:p>
            <a:pPr marL="0" lvl="0" indent="0" algn="l">
              <a:lnSpc>
                <a:spcPts val="3000"/>
              </a:lnSpc>
              <a:spcBef>
                <a:spcPct val="0"/>
              </a:spcBef>
            </a:pPr>
          </a:p>
        </p:txBody>
      </p:sp>
      <p:sp>
        <p:nvSpPr>
          <p:cNvPr id="60" name="TextBox 60"/>
          <p:cNvSpPr txBox="1"/>
          <p:nvPr/>
        </p:nvSpPr>
        <p:spPr>
          <a:xfrm>
            <a:off x="14874473" y="5152975"/>
            <a:ext cx="3143937" cy="471805"/>
          </a:xfrm>
          <a:prstGeom prst="rect">
            <a:avLst/>
          </a:prstGeom>
        </p:spPr>
        <p:txBody>
          <a:bodyPr lIns="0" tIns="0" rIns="0" bIns="0" rtlCol="0" anchor="t">
            <a:spAutoFit/>
          </a:bodyPr>
          <a:lstStyle/>
          <a:p>
            <a:pPr marL="0" lvl="0" indent="0" algn="l">
              <a:lnSpc>
                <a:spcPts val="3920"/>
              </a:lnSpc>
              <a:spcBef>
                <a:spcPct val="0"/>
              </a:spcBef>
            </a:pPr>
            <a:r>
              <a:rPr lang="en-US" sz="2800" spc="279">
                <a:solidFill>
                  <a:srgbClr val="34455F"/>
                </a:solidFill>
                <a:ea typeface="思源黑体-粗体 Bold" panose="020B0800000000000000" charset="-122"/>
              </a:rPr>
              <a:t>内容呈现方式优化</a:t>
            </a:r>
            <a:endParaRPr lang="en-US" sz="2800" spc="279">
              <a:solidFill>
                <a:srgbClr val="34455F"/>
              </a:solidFill>
              <a:ea typeface="思源黑体-粗体 Bold" panose="020B0800000000000000" charset="-122"/>
            </a:endParaRPr>
          </a:p>
        </p:txBody>
      </p:sp>
      <p:grpSp>
        <p:nvGrpSpPr>
          <p:cNvPr id="61" name="Group 61"/>
          <p:cNvGrpSpPr/>
          <p:nvPr/>
        </p:nvGrpSpPr>
        <p:grpSpPr>
          <a:xfrm rot="0">
            <a:off x="15373969" y="2951299"/>
            <a:ext cx="2410276" cy="1270315"/>
            <a:chOff x="0" y="0"/>
            <a:chExt cx="3213701" cy="1693753"/>
          </a:xfrm>
        </p:grpSpPr>
        <p:grpSp>
          <p:nvGrpSpPr>
            <p:cNvPr id="62" name="Group 62"/>
            <p:cNvGrpSpPr/>
            <p:nvPr/>
          </p:nvGrpSpPr>
          <p:grpSpPr>
            <a:xfrm rot="0">
              <a:off x="0" y="0"/>
              <a:ext cx="1693753" cy="1693753"/>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4455F"/>
              </a:solidFill>
              <a:ln w="38100" cap="rnd">
                <a:solidFill>
                  <a:srgbClr val="ADBDD6"/>
                </a:solidFill>
                <a:prstDash val="solid"/>
                <a:round/>
              </a:ln>
            </p:spPr>
          </p:sp>
          <p:sp>
            <p:nvSpPr>
              <p:cNvPr id="64" name="TextBox 64"/>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65" name="TextBox 65"/>
            <p:cNvSpPr txBox="1"/>
            <p:nvPr/>
          </p:nvSpPr>
          <p:spPr>
            <a:xfrm>
              <a:off x="1781302" y="237343"/>
              <a:ext cx="1432399" cy="1219200"/>
            </a:xfrm>
            <a:prstGeom prst="rect">
              <a:avLst/>
            </a:prstGeom>
          </p:spPr>
          <p:txBody>
            <a:bodyPr lIns="0" tIns="0" rIns="0" bIns="0" rtlCol="0" anchor="t">
              <a:spAutoFit/>
            </a:bodyPr>
            <a:lstStyle/>
            <a:p>
              <a:pPr algn="ctr">
                <a:lnSpc>
                  <a:spcPts val="7200"/>
                </a:lnSpc>
              </a:pPr>
              <a:r>
                <a:rPr lang="en-US" sz="6000">
                  <a:solidFill>
                    <a:srgbClr val="34455F"/>
                  </a:solidFill>
                  <a:latin typeface="思源黑体-粗体 Bold" panose="020B0800000000000000" charset="-122"/>
                </a:rPr>
                <a:t>05</a:t>
              </a:r>
              <a:endParaRPr lang="en-US" sz="6000">
                <a:solidFill>
                  <a:srgbClr val="34455F"/>
                </a:solidFill>
                <a:latin typeface="思源黑体-粗体 Bold" panose="020B0800000000000000" charset="-122"/>
              </a:endParaRPr>
            </a:p>
          </p:txBody>
        </p:sp>
      </p:grpSp>
      <p:sp>
        <p:nvSpPr>
          <p:cNvPr id="66" name="Freeform 66"/>
          <p:cNvSpPr/>
          <p:nvPr/>
        </p:nvSpPr>
        <p:spPr>
          <a:xfrm>
            <a:off x="15716869" y="3363045"/>
            <a:ext cx="592909" cy="478033"/>
          </a:xfrm>
          <a:custGeom>
            <a:avLst/>
            <a:gdLst/>
            <a:ahLst/>
            <a:cxnLst/>
            <a:rect l="l" t="t" r="r" b="b"/>
            <a:pathLst>
              <a:path w="592909" h="478033">
                <a:moveTo>
                  <a:pt x="0" y="0"/>
                </a:moveTo>
                <a:lnTo>
                  <a:pt x="592908" y="0"/>
                </a:lnTo>
                <a:lnTo>
                  <a:pt x="592908" y="478033"/>
                </a:lnTo>
                <a:lnTo>
                  <a:pt x="0" y="4780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10345616">
            <a:off x="16487249" y="-807569"/>
            <a:ext cx="4108540" cy="2542159"/>
          </a:xfrm>
          <a:custGeom>
            <a:avLst/>
            <a:gdLst/>
            <a:ahLst/>
            <a:cxnLst/>
            <a:rect l="l" t="t" r="r" b="b"/>
            <a:pathLst>
              <a:path w="4108540" h="2542159">
                <a:moveTo>
                  <a:pt x="0" y="0"/>
                </a:moveTo>
                <a:lnTo>
                  <a:pt x="4108539" y="0"/>
                </a:lnTo>
                <a:lnTo>
                  <a:pt x="4108539" y="2542159"/>
                </a:lnTo>
                <a:lnTo>
                  <a:pt x="0" y="254215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10731271" flipH="1">
            <a:off x="-2295103" y="-845669"/>
            <a:ext cx="4108540" cy="2542159"/>
          </a:xfrm>
          <a:custGeom>
            <a:avLst/>
            <a:gdLst/>
            <a:ahLst/>
            <a:cxnLst/>
            <a:rect l="l" t="t" r="r" b="b"/>
            <a:pathLst>
              <a:path w="4108540" h="2542159">
                <a:moveTo>
                  <a:pt x="4108539" y="0"/>
                </a:moveTo>
                <a:lnTo>
                  <a:pt x="0" y="0"/>
                </a:lnTo>
                <a:lnTo>
                  <a:pt x="0" y="2542159"/>
                </a:lnTo>
                <a:lnTo>
                  <a:pt x="4108539" y="2542159"/>
                </a:lnTo>
                <a:lnTo>
                  <a:pt x="4108539"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9284985">
            <a:off x="14897506" y="9083841"/>
            <a:ext cx="5493709" cy="2891064"/>
          </a:xfrm>
          <a:custGeom>
            <a:avLst/>
            <a:gdLst/>
            <a:ahLst/>
            <a:cxnLst/>
            <a:rect l="l" t="t" r="r" b="b"/>
            <a:pathLst>
              <a:path w="5493709" h="2891064">
                <a:moveTo>
                  <a:pt x="0" y="0"/>
                </a:moveTo>
                <a:lnTo>
                  <a:pt x="5493708" y="0"/>
                </a:lnTo>
                <a:lnTo>
                  <a:pt x="5493708" y="2891065"/>
                </a:lnTo>
                <a:lnTo>
                  <a:pt x="0" y="2891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9480271" flipH="1">
            <a:off x="-1987055" y="9186436"/>
            <a:ext cx="5493709" cy="2891064"/>
          </a:xfrm>
          <a:custGeom>
            <a:avLst/>
            <a:gdLst/>
            <a:ahLst/>
            <a:cxnLst/>
            <a:rect l="l" t="t" r="r" b="b"/>
            <a:pathLst>
              <a:path w="5493709" h="2891064">
                <a:moveTo>
                  <a:pt x="5493709" y="0"/>
                </a:moveTo>
                <a:lnTo>
                  <a:pt x="0" y="0"/>
                </a:lnTo>
                <a:lnTo>
                  <a:pt x="0" y="2891064"/>
                </a:lnTo>
                <a:lnTo>
                  <a:pt x="5493709" y="2891064"/>
                </a:lnTo>
                <a:lnTo>
                  <a:pt x="5493709"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rot="-980355">
            <a:off x="14757787" y="8465755"/>
            <a:ext cx="6521245" cy="3642490"/>
            <a:chOff x="0" y="0"/>
            <a:chExt cx="8694993" cy="4856653"/>
          </a:xfrm>
        </p:grpSpPr>
        <p:sp>
          <p:nvSpPr>
            <p:cNvPr id="7" name="Freeform 7"/>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grpSp>
        <p:nvGrpSpPr>
          <p:cNvPr id="9" name="Group 9"/>
          <p:cNvGrpSpPr/>
          <p:nvPr/>
        </p:nvGrpSpPr>
        <p:grpSpPr>
          <a:xfrm rot="3111952">
            <a:off x="-1266175" y="9490099"/>
            <a:ext cx="6521245" cy="3642490"/>
            <a:chOff x="0" y="0"/>
            <a:chExt cx="8694993" cy="4856653"/>
          </a:xfrm>
        </p:grpSpPr>
        <p:sp>
          <p:nvSpPr>
            <p:cNvPr id="10" name="Freeform 10"/>
            <p:cNvSpPr/>
            <p:nvPr/>
          </p:nvSpPr>
          <p:spPr>
            <a:xfrm rot="9379161" flipH="1">
              <a:off x="163525" y="894473"/>
              <a:ext cx="4837446" cy="1828439"/>
            </a:xfrm>
            <a:custGeom>
              <a:avLst/>
              <a:gdLst/>
              <a:ahLst/>
              <a:cxnLst/>
              <a:rect l="l" t="t" r="r" b="b"/>
              <a:pathLst>
                <a:path w="4837446" h="1828439">
                  <a:moveTo>
                    <a:pt x="4837446" y="0"/>
                  </a:moveTo>
                  <a:lnTo>
                    <a:pt x="0" y="0"/>
                  </a:lnTo>
                  <a:lnTo>
                    <a:pt x="0" y="1828439"/>
                  </a:lnTo>
                  <a:lnTo>
                    <a:pt x="4837446" y="1828439"/>
                  </a:lnTo>
                  <a:lnTo>
                    <a:pt x="4837446"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1" name="Freeform 11"/>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sp>
        <p:nvSpPr>
          <p:cNvPr id="12" name="TextBox 12"/>
          <p:cNvSpPr txBox="1"/>
          <p:nvPr/>
        </p:nvSpPr>
        <p:spPr>
          <a:xfrm>
            <a:off x="2347777" y="2611704"/>
            <a:ext cx="14495671" cy="3656292"/>
          </a:xfrm>
          <a:prstGeom prst="rect">
            <a:avLst/>
          </a:prstGeom>
        </p:spPr>
        <p:txBody>
          <a:bodyPr lIns="0" tIns="0" rIns="0" bIns="0" rtlCol="0" anchor="t">
            <a:spAutoFit/>
          </a:bodyPr>
          <a:lstStyle/>
          <a:p>
            <a:pPr marL="847090" lvl="1" indent="-423545">
              <a:lnSpc>
                <a:spcPts val="5885"/>
              </a:lnSpc>
              <a:buFont typeface="Arial" panose="020B0604020202020204"/>
              <a:buChar char="•"/>
            </a:pPr>
            <a:r>
              <a:rPr lang="en-US" sz="3925">
                <a:solidFill>
                  <a:srgbClr val="34455F"/>
                </a:solidFill>
                <a:latin typeface="思源黑体-粗体" panose="020B0400000000000000" charset="-122"/>
                <a:ea typeface="思源黑体-粗体" panose="020B0400000000000000" charset="-122"/>
              </a:rPr>
              <a:t>AR设计所具有的意义和价值不仅体现在虚拟世界中，还可以延伸到现实世界，并影响到更广泛的人群。</a:t>
            </a:r>
            <a:endParaRPr lang="en-US" sz="3925">
              <a:solidFill>
                <a:srgbClr val="34455F"/>
              </a:solidFill>
              <a:latin typeface="思源黑体-粗体" panose="020B0400000000000000" charset="-122"/>
              <a:ea typeface="思源黑体-粗体" panose="020B0400000000000000" charset="-122"/>
            </a:endParaRPr>
          </a:p>
          <a:p>
            <a:pPr marL="847090" lvl="1" indent="-423545">
              <a:lnSpc>
                <a:spcPts val="5885"/>
              </a:lnSpc>
              <a:buFont typeface="Arial" panose="020B0604020202020204"/>
              <a:buChar char="•"/>
            </a:pPr>
            <a:r>
              <a:rPr lang="en-US" sz="3925">
                <a:solidFill>
                  <a:srgbClr val="34455F"/>
                </a:solidFill>
                <a:ea typeface="思源黑体-粗体" panose="020B0400000000000000" charset="-122"/>
              </a:rPr>
              <a:t>在学习用户交互技术这门课时，我们不仅需要关注技术本身的创新，更需要思考其对社会、文化和人类生活的影响。</a:t>
            </a:r>
            <a:endParaRPr lang="en-US" sz="3925">
              <a:solidFill>
                <a:srgbClr val="34455F"/>
              </a:solidFill>
              <a:ea typeface="思源黑体-粗体" panose="020B0400000000000000" charset="-122"/>
            </a:endParaRPr>
          </a:p>
          <a:p>
            <a:pPr marL="0" lvl="0" indent="0">
              <a:lnSpc>
                <a:spcPts val="5885"/>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8"/>
        </a:solidFill>
        <a:effectLst/>
      </p:bgPr>
    </p:bg>
    <p:spTree>
      <p:nvGrpSpPr>
        <p:cNvPr id="1" name=""/>
        <p:cNvGrpSpPr/>
        <p:nvPr/>
      </p:nvGrpSpPr>
      <p:grpSpPr>
        <a:xfrm>
          <a:off x="0" y="0"/>
          <a:ext cx="0" cy="0"/>
          <a:chOff x="0" y="0"/>
          <a:chExt cx="0" cy="0"/>
        </a:xfrm>
      </p:grpSpPr>
      <p:sp>
        <p:nvSpPr>
          <p:cNvPr id="2" name="Freeform 2"/>
          <p:cNvSpPr/>
          <p:nvPr/>
        </p:nvSpPr>
        <p:spPr>
          <a:xfrm rot="8564919">
            <a:off x="4695547" y="-293041"/>
            <a:ext cx="1789723" cy="1731557"/>
          </a:xfrm>
          <a:custGeom>
            <a:avLst/>
            <a:gdLst/>
            <a:ahLst/>
            <a:cxnLst/>
            <a:rect l="l" t="t" r="r" b="b"/>
            <a:pathLst>
              <a:path w="1789723" h="1731557">
                <a:moveTo>
                  <a:pt x="0" y="0"/>
                </a:moveTo>
                <a:lnTo>
                  <a:pt x="1789723" y="0"/>
                </a:lnTo>
                <a:lnTo>
                  <a:pt x="1789723" y="1731557"/>
                </a:lnTo>
                <a:lnTo>
                  <a:pt x="0" y="1731557"/>
                </a:lnTo>
                <a:lnTo>
                  <a:pt x="0" y="0"/>
                </a:lnTo>
                <a:close/>
              </a:path>
            </a:pathLst>
          </a:custGeom>
          <a:blipFill>
            <a:blip r:embed="rId1"/>
            <a:stretch>
              <a:fillRect/>
            </a:stretch>
          </a:blipFill>
        </p:spPr>
      </p:sp>
      <p:sp>
        <p:nvSpPr>
          <p:cNvPr id="3" name="Freeform 3"/>
          <p:cNvSpPr/>
          <p:nvPr/>
        </p:nvSpPr>
        <p:spPr>
          <a:xfrm rot="10308699">
            <a:off x="-4720285" y="-2465301"/>
            <a:ext cx="10966795" cy="5771276"/>
          </a:xfrm>
          <a:custGeom>
            <a:avLst/>
            <a:gdLst/>
            <a:ahLst/>
            <a:cxnLst/>
            <a:rect l="l" t="t" r="r" b="b"/>
            <a:pathLst>
              <a:path w="10966795" h="5771276">
                <a:moveTo>
                  <a:pt x="0" y="0"/>
                </a:moveTo>
                <a:lnTo>
                  <a:pt x="10966795" y="0"/>
                </a:lnTo>
                <a:lnTo>
                  <a:pt x="10966795" y="5771276"/>
                </a:lnTo>
                <a:lnTo>
                  <a:pt x="0" y="5771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303376">
            <a:off x="3052109" y="6134220"/>
            <a:ext cx="19326668" cy="10170659"/>
          </a:xfrm>
          <a:custGeom>
            <a:avLst/>
            <a:gdLst/>
            <a:ahLst/>
            <a:cxnLst/>
            <a:rect l="l" t="t" r="r" b="b"/>
            <a:pathLst>
              <a:path w="19326668" h="10170659">
                <a:moveTo>
                  <a:pt x="0" y="0"/>
                </a:moveTo>
                <a:lnTo>
                  <a:pt x="19326668" y="0"/>
                </a:lnTo>
                <a:lnTo>
                  <a:pt x="19326668" y="10170659"/>
                </a:lnTo>
                <a:lnTo>
                  <a:pt x="0" y="101706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1033118">
            <a:off x="1903731" y="7679446"/>
            <a:ext cx="8340903" cy="4090193"/>
            <a:chOff x="0" y="0"/>
            <a:chExt cx="11121204" cy="5453591"/>
          </a:xfrm>
        </p:grpSpPr>
        <p:sp>
          <p:nvSpPr>
            <p:cNvPr id="6" name="Freeform 6"/>
            <p:cNvSpPr/>
            <p:nvPr/>
          </p:nvSpPr>
          <p:spPr>
            <a:xfrm rot="8682123">
              <a:off x="104265" y="1533467"/>
              <a:ext cx="6033227" cy="2280416"/>
            </a:xfrm>
            <a:custGeom>
              <a:avLst/>
              <a:gdLst/>
              <a:ahLst/>
              <a:cxnLst/>
              <a:rect l="l" t="t" r="r" b="b"/>
              <a:pathLst>
                <a:path w="6033227" h="2280416">
                  <a:moveTo>
                    <a:pt x="0" y="0"/>
                  </a:moveTo>
                  <a:lnTo>
                    <a:pt x="6033227" y="0"/>
                  </a:lnTo>
                  <a:lnTo>
                    <a:pt x="6033227" y="2280416"/>
                  </a:lnTo>
                  <a:lnTo>
                    <a:pt x="0" y="228041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rot="3414361">
              <a:off x="6461278" y="1204557"/>
              <a:ext cx="4317469" cy="3157149"/>
            </a:xfrm>
            <a:custGeom>
              <a:avLst/>
              <a:gdLst/>
              <a:ahLst/>
              <a:cxnLst/>
              <a:rect l="l" t="t" r="r" b="b"/>
              <a:pathLst>
                <a:path w="4317469" h="3157149">
                  <a:moveTo>
                    <a:pt x="0" y="0"/>
                  </a:moveTo>
                  <a:lnTo>
                    <a:pt x="4317469" y="0"/>
                  </a:lnTo>
                  <a:lnTo>
                    <a:pt x="4317469" y="3157149"/>
                  </a:lnTo>
                  <a:lnTo>
                    <a:pt x="0" y="315714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8" name="Group 8"/>
          <p:cNvGrpSpPr/>
          <p:nvPr/>
        </p:nvGrpSpPr>
        <p:grpSpPr>
          <a:xfrm rot="-1366144">
            <a:off x="10614755" y="6227885"/>
            <a:ext cx="9357882" cy="4588898"/>
            <a:chOff x="0" y="0"/>
            <a:chExt cx="12477176" cy="6118530"/>
          </a:xfrm>
        </p:grpSpPr>
        <p:sp>
          <p:nvSpPr>
            <p:cNvPr id="9" name="Freeform 9"/>
            <p:cNvSpPr/>
            <p:nvPr/>
          </p:nvSpPr>
          <p:spPr>
            <a:xfrm rot="8682123">
              <a:off x="116978" y="1720438"/>
              <a:ext cx="6768839" cy="2558460"/>
            </a:xfrm>
            <a:custGeom>
              <a:avLst/>
              <a:gdLst/>
              <a:ahLst/>
              <a:cxnLst/>
              <a:rect l="l" t="t" r="r" b="b"/>
              <a:pathLst>
                <a:path w="6768839" h="2558460">
                  <a:moveTo>
                    <a:pt x="0" y="0"/>
                  </a:moveTo>
                  <a:lnTo>
                    <a:pt x="6768839" y="0"/>
                  </a:lnTo>
                  <a:lnTo>
                    <a:pt x="6768839" y="2558460"/>
                  </a:lnTo>
                  <a:lnTo>
                    <a:pt x="0" y="255846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rot="3414361">
              <a:off x="7249080" y="1351424"/>
              <a:ext cx="4843884" cy="3542090"/>
            </a:xfrm>
            <a:custGeom>
              <a:avLst/>
              <a:gdLst/>
              <a:ahLst/>
              <a:cxnLst/>
              <a:rect l="l" t="t" r="r" b="b"/>
              <a:pathLst>
                <a:path w="4843884" h="3542090">
                  <a:moveTo>
                    <a:pt x="0" y="0"/>
                  </a:moveTo>
                  <a:lnTo>
                    <a:pt x="4843885" y="0"/>
                  </a:lnTo>
                  <a:lnTo>
                    <a:pt x="4843885" y="3542091"/>
                  </a:lnTo>
                  <a:lnTo>
                    <a:pt x="0" y="3542091"/>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grpSp>
        <p:nvGrpSpPr>
          <p:cNvPr id="11" name="Group 11"/>
          <p:cNvGrpSpPr/>
          <p:nvPr/>
        </p:nvGrpSpPr>
        <p:grpSpPr>
          <a:xfrm rot="7539197">
            <a:off x="-1625958" y="-1400908"/>
            <a:ext cx="6521245" cy="3642490"/>
            <a:chOff x="0" y="0"/>
            <a:chExt cx="8694993" cy="4856653"/>
          </a:xfrm>
        </p:grpSpPr>
        <p:sp>
          <p:nvSpPr>
            <p:cNvPr id="12" name="Freeform 12"/>
            <p:cNvSpPr/>
            <p:nvPr/>
          </p:nvSpPr>
          <p:spPr>
            <a:xfrm rot="9379161">
              <a:off x="163525" y="894473"/>
              <a:ext cx="4837446" cy="1828439"/>
            </a:xfrm>
            <a:custGeom>
              <a:avLst/>
              <a:gdLst/>
              <a:ahLst/>
              <a:cxnLst/>
              <a:rect l="l" t="t" r="r" b="b"/>
              <a:pathLst>
                <a:path w="4837446" h="1828439">
                  <a:moveTo>
                    <a:pt x="0" y="0"/>
                  </a:moveTo>
                  <a:lnTo>
                    <a:pt x="4837446" y="0"/>
                  </a:lnTo>
                  <a:lnTo>
                    <a:pt x="4837446" y="1828439"/>
                  </a:lnTo>
                  <a:lnTo>
                    <a:pt x="0" y="182843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Freeform 13"/>
            <p:cNvSpPr/>
            <p:nvPr/>
          </p:nvSpPr>
          <p:spPr>
            <a:xfrm rot="4111400">
              <a:off x="5152585" y="1516854"/>
              <a:ext cx="3461750" cy="2531405"/>
            </a:xfrm>
            <a:custGeom>
              <a:avLst/>
              <a:gdLst/>
              <a:ahLst/>
              <a:cxnLst/>
              <a:rect l="l" t="t" r="r" b="b"/>
              <a:pathLst>
                <a:path w="3461750" h="2531405">
                  <a:moveTo>
                    <a:pt x="0" y="0"/>
                  </a:moveTo>
                  <a:lnTo>
                    <a:pt x="3461750" y="0"/>
                  </a:lnTo>
                  <a:lnTo>
                    <a:pt x="3461750" y="2531405"/>
                  </a:lnTo>
                  <a:lnTo>
                    <a:pt x="0" y="2531405"/>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sp>
        <p:nvSpPr>
          <p:cNvPr id="14" name="Freeform 14"/>
          <p:cNvSpPr/>
          <p:nvPr/>
        </p:nvSpPr>
        <p:spPr>
          <a:xfrm rot="6894739">
            <a:off x="7343057" y="-1629129"/>
            <a:ext cx="1981485" cy="3901201"/>
          </a:xfrm>
          <a:custGeom>
            <a:avLst/>
            <a:gdLst/>
            <a:ahLst/>
            <a:cxnLst/>
            <a:rect l="l" t="t" r="r" b="b"/>
            <a:pathLst>
              <a:path w="1981485" h="3901201">
                <a:moveTo>
                  <a:pt x="0" y="0"/>
                </a:moveTo>
                <a:lnTo>
                  <a:pt x="1981485" y="0"/>
                </a:lnTo>
                <a:lnTo>
                  <a:pt x="1981485" y="3901201"/>
                </a:lnTo>
                <a:lnTo>
                  <a:pt x="0" y="3901201"/>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5" name="Freeform 15"/>
          <p:cNvSpPr/>
          <p:nvPr/>
        </p:nvSpPr>
        <p:spPr>
          <a:xfrm rot="-10345616">
            <a:off x="15518361" y="-1008804"/>
            <a:ext cx="6170182" cy="3817800"/>
          </a:xfrm>
          <a:custGeom>
            <a:avLst/>
            <a:gdLst/>
            <a:ahLst/>
            <a:cxnLst/>
            <a:rect l="l" t="t" r="r" b="b"/>
            <a:pathLst>
              <a:path w="6170182" h="3817800">
                <a:moveTo>
                  <a:pt x="0" y="0"/>
                </a:moveTo>
                <a:lnTo>
                  <a:pt x="6170182" y="0"/>
                </a:lnTo>
                <a:lnTo>
                  <a:pt x="6170182" y="3817800"/>
                </a:lnTo>
                <a:lnTo>
                  <a:pt x="0" y="3817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AutoShape 16"/>
          <p:cNvSpPr/>
          <p:nvPr/>
        </p:nvSpPr>
        <p:spPr>
          <a:xfrm>
            <a:off x="4553542" y="4257524"/>
            <a:ext cx="1098938" cy="0"/>
          </a:xfrm>
          <a:prstGeom prst="line">
            <a:avLst/>
          </a:prstGeom>
          <a:ln w="38100" cap="flat">
            <a:solidFill>
              <a:srgbClr val="34455F"/>
            </a:solidFill>
            <a:prstDash val="solid"/>
            <a:headEnd type="none" w="sm" len="sm"/>
            <a:tailEnd type="none" w="sm" len="sm"/>
          </a:ln>
        </p:spPr>
      </p:sp>
      <p:sp>
        <p:nvSpPr>
          <p:cNvPr id="17" name="TextBox 17"/>
          <p:cNvSpPr txBox="1"/>
          <p:nvPr/>
        </p:nvSpPr>
        <p:spPr>
          <a:xfrm>
            <a:off x="2450448" y="2514219"/>
            <a:ext cx="2398383" cy="2091771"/>
          </a:xfrm>
          <a:prstGeom prst="rect">
            <a:avLst/>
          </a:prstGeom>
        </p:spPr>
        <p:txBody>
          <a:bodyPr lIns="0" tIns="0" rIns="0" bIns="0" rtlCol="0" anchor="t">
            <a:spAutoFit/>
          </a:bodyPr>
          <a:lstStyle/>
          <a:p>
            <a:pPr marL="0" lvl="0" indent="0" algn="l">
              <a:lnSpc>
                <a:spcPts val="16465"/>
              </a:lnSpc>
              <a:spcBef>
                <a:spcPct val="0"/>
              </a:spcBef>
            </a:pPr>
            <a:r>
              <a:rPr lang="en-US" sz="13720" spc="-3">
                <a:solidFill>
                  <a:srgbClr val="34455F"/>
                </a:solidFill>
                <a:latin typeface="思源黑体 1 Medium" panose="020B0600000000000000" charset="-122"/>
              </a:rPr>
              <a:t>02</a:t>
            </a:r>
            <a:endParaRPr lang="en-US" sz="13720" spc="-3">
              <a:solidFill>
                <a:srgbClr val="34455F"/>
              </a:solidFill>
              <a:latin typeface="思源黑体 1 Medium" panose="020B0600000000000000" charset="-122"/>
            </a:endParaRPr>
          </a:p>
        </p:txBody>
      </p:sp>
      <p:sp>
        <p:nvSpPr>
          <p:cNvPr id="18" name="TextBox 18"/>
          <p:cNvSpPr txBox="1"/>
          <p:nvPr/>
        </p:nvSpPr>
        <p:spPr>
          <a:xfrm>
            <a:off x="2489588" y="4948890"/>
            <a:ext cx="9733790" cy="2456002"/>
          </a:xfrm>
          <a:prstGeom prst="rect">
            <a:avLst/>
          </a:prstGeom>
        </p:spPr>
        <p:txBody>
          <a:bodyPr lIns="0" tIns="0" rIns="0" bIns="0" rtlCol="0" anchor="t">
            <a:spAutoFit/>
          </a:bodyPr>
          <a:lstStyle/>
          <a:p>
            <a:pPr>
              <a:lnSpc>
                <a:spcPts val="9860"/>
              </a:lnSpc>
            </a:pPr>
            <a:r>
              <a:rPr lang="en-US" sz="7045" spc="943">
                <a:solidFill>
                  <a:srgbClr val="34455F"/>
                </a:solidFill>
                <a:latin typeface="思源黑体 1 Medium" panose="020B0600000000000000" charset="-122"/>
                <a:ea typeface="思源黑体 1 Medium" panose="020B0600000000000000" charset="-122"/>
              </a:rPr>
              <a:t>AR的商业化应用调研</a:t>
            </a:r>
            <a:endParaRPr lang="en-US" sz="7045" spc="943">
              <a:solidFill>
                <a:srgbClr val="34455F"/>
              </a:solidFill>
              <a:latin typeface="思源黑体 1 Medium" panose="020B0600000000000000" charset="-122"/>
              <a:ea typeface="思源黑体 1 Medium" panose="020B0600000000000000" charset="-122"/>
            </a:endParaRPr>
          </a:p>
          <a:p>
            <a:pPr>
              <a:lnSpc>
                <a:spcPts val="9860"/>
              </a:lnSpc>
              <a:spcBef>
                <a:spcPct val="0"/>
              </a:spcBef>
            </a:pPr>
          </a:p>
        </p:txBody>
      </p:sp>
      <p:sp>
        <p:nvSpPr>
          <p:cNvPr id="19" name="TextBox 19"/>
          <p:cNvSpPr txBox="1"/>
          <p:nvPr/>
        </p:nvSpPr>
        <p:spPr>
          <a:xfrm>
            <a:off x="2489588" y="6418545"/>
            <a:ext cx="6654412" cy="572027"/>
          </a:xfrm>
          <a:prstGeom prst="rect">
            <a:avLst/>
          </a:prstGeom>
        </p:spPr>
        <p:txBody>
          <a:bodyPr lIns="0" tIns="0" rIns="0" bIns="0" rtlCol="0" anchor="t">
            <a:spAutoFit/>
          </a:bodyPr>
          <a:lstStyle/>
          <a:p>
            <a:pPr>
              <a:lnSpc>
                <a:spcPts val="4695"/>
              </a:lnSpc>
              <a:spcBef>
                <a:spcPct val="0"/>
              </a:spcBef>
            </a:pPr>
            <a:r>
              <a:rPr lang="en-US" sz="3355" spc="670">
                <a:solidFill>
                  <a:srgbClr val="34455F"/>
                </a:solidFill>
                <a:ea typeface="思源黑体 1" panose="020B0500000000000000" charset="-122"/>
              </a:rPr>
              <a:t>报告人：叶洁颖</a:t>
            </a:r>
            <a:endParaRPr lang="en-US" sz="3355" spc="670">
              <a:solidFill>
                <a:srgbClr val="34455F"/>
              </a:solidFill>
              <a:ea typeface="思源黑体 1" panose="020B0500000000000000"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1973</Words>
  <Application>WPS 演示</Application>
  <PresentationFormat>On-screen Show (4:3)</PresentationFormat>
  <Paragraphs>242</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思源黑体 1 Medium</vt:lpstr>
      <vt:lpstr>字由点字典黑</vt:lpstr>
      <vt:lpstr>Times New Roman</vt:lpstr>
      <vt:lpstr>字由点字典黑 Bold</vt:lpstr>
      <vt:lpstr>思源黑体 1</vt:lpstr>
      <vt:lpstr>思源黑体-粗体</vt:lpstr>
      <vt:lpstr>思源黑体-粗体 Bold</vt:lpstr>
      <vt:lpstr>思源黑体 1 Light</vt:lpstr>
      <vt:lpstr>Arial</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蓝色莫兰迪风格工作总结汇报ppt演示文稿</dc:title>
  <dc:creator/>
  <cp:lastModifiedBy>明朝散发 弄扁舟去</cp:lastModifiedBy>
  <cp:revision>3</cp:revision>
  <dcterms:created xsi:type="dcterms:W3CDTF">2006-08-16T00:00:00Z</dcterms:created>
  <dcterms:modified xsi:type="dcterms:W3CDTF">2025-02-04T04:22:21Z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A1CAF53B34424D6AA87DEE32D85B0D6E_12</vt:lpwstr>
  </property>
  <property fmtid="{D5CDD505-2E9C-101B-9397-08002B2CF9AE}" pid="3" name="KSOProductBuildVer">
    <vt:lpwstr>2052-12.1.0.19302</vt:lpwstr>
  </property>
</Properties>
</file>